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63" r:id="rId2"/>
    <p:sldId id="331" r:id="rId3"/>
    <p:sldId id="264" r:id="rId4"/>
    <p:sldId id="266" r:id="rId5"/>
    <p:sldId id="334" r:id="rId6"/>
    <p:sldId id="269" r:id="rId7"/>
    <p:sldId id="275" r:id="rId8"/>
    <p:sldId id="272" r:id="rId9"/>
    <p:sldId id="276" r:id="rId10"/>
    <p:sldId id="277" r:id="rId11"/>
    <p:sldId id="273" r:id="rId12"/>
    <p:sldId id="278" r:id="rId13"/>
    <p:sldId id="279" r:id="rId14"/>
    <p:sldId id="274" r:id="rId15"/>
    <p:sldId id="268" r:id="rId16"/>
    <p:sldId id="282" r:id="rId17"/>
    <p:sldId id="283" r:id="rId18"/>
    <p:sldId id="284" r:id="rId19"/>
    <p:sldId id="293" r:id="rId20"/>
    <p:sldId id="285" r:id="rId21"/>
    <p:sldId id="330" r:id="rId22"/>
    <p:sldId id="289" r:id="rId23"/>
    <p:sldId id="290" r:id="rId24"/>
    <p:sldId id="292" r:id="rId25"/>
    <p:sldId id="320" r:id="rId26"/>
    <p:sldId id="294" r:id="rId27"/>
    <p:sldId id="321" r:id="rId28"/>
    <p:sldId id="295" r:id="rId29"/>
    <p:sldId id="313" r:id="rId30"/>
    <p:sldId id="297" r:id="rId31"/>
    <p:sldId id="322" r:id="rId32"/>
    <p:sldId id="298" r:id="rId33"/>
    <p:sldId id="299" r:id="rId34"/>
    <p:sldId id="323" r:id="rId35"/>
    <p:sldId id="314" r:id="rId36"/>
    <p:sldId id="301" r:id="rId37"/>
    <p:sldId id="324" r:id="rId38"/>
    <p:sldId id="302" r:id="rId39"/>
    <p:sldId id="303" r:id="rId40"/>
    <p:sldId id="325" r:id="rId41"/>
    <p:sldId id="315" r:id="rId42"/>
    <p:sldId id="305" r:id="rId43"/>
    <p:sldId id="326" r:id="rId44"/>
    <p:sldId id="316" r:id="rId45"/>
    <p:sldId id="307" r:id="rId46"/>
    <p:sldId id="327" r:id="rId47"/>
    <p:sldId id="308" r:id="rId48"/>
    <p:sldId id="309" r:id="rId49"/>
    <p:sldId id="335" r:id="rId50"/>
    <p:sldId id="333" r:id="rId51"/>
    <p:sldId id="317" r:id="rId52"/>
    <p:sldId id="311" r:id="rId53"/>
    <p:sldId id="329" r:id="rId54"/>
    <p:sldId id="318" r:id="rId55"/>
    <p:sldId id="291" r:id="rId56"/>
  </p:sldIdLst>
  <p:sldSz cx="9144000" cy="6858000" type="screen4x3"/>
  <p:notesSz cx="6858000"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5C1"/>
    <a:srgbClr val="1A3A81"/>
    <a:srgbClr val="CE0837"/>
    <a:srgbClr val="FDDFE6"/>
    <a:srgbClr val="E2EDF6"/>
    <a:srgbClr val="E2F2EE"/>
    <a:srgbClr val="6DBFA9"/>
    <a:srgbClr val="F7A428"/>
    <a:srgbClr val="FDE1B9"/>
    <a:srgbClr val="124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943" autoAdjust="0"/>
  </p:normalViewPr>
  <p:slideViewPr>
    <p:cSldViewPr>
      <p:cViewPr varScale="1">
        <p:scale>
          <a:sx n="67" d="100"/>
          <a:sy n="67" d="100"/>
        </p:scale>
        <p:origin x="-282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72" y="-90"/>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83852"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83852"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83852" y="0"/>
            <a:ext cx="297254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947738" y="744538"/>
            <a:ext cx="4964112"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85480" y="4714876"/>
            <a:ext cx="5487041"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83852" y="9428164"/>
            <a:ext cx="297254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ec.europa.eu/finance/capital-markets-union/index_en.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c.europa.eu/archives/lisbon_treaty/"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eeas.europa.eu/delegations/index_en.ht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000" b="1" u="sng" dirty="0" smtClean="0"/>
              <a:t>The</a:t>
            </a:r>
            <a:r>
              <a:rPr lang="en-GB" sz="1000" b="1" u="sng" baseline="0" dirty="0" smtClean="0"/>
              <a:t> European</a:t>
            </a:r>
            <a:r>
              <a:rPr lang="en-GB" sz="1000" b="1" u="sng" dirty="0" smtClean="0"/>
              <a:t> Commission:</a:t>
            </a:r>
          </a:p>
          <a:p>
            <a:pPr marL="231489" indent="-231489" algn="just">
              <a:buAutoNum type="arabicParenR"/>
            </a:pPr>
            <a:endParaRPr lang="en-GB" sz="1000" b="1" u="sng" dirty="0" smtClean="0"/>
          </a:p>
          <a:p>
            <a:pPr marL="231489" indent="-231489" algn="just">
              <a:buAutoNum type="arabicParenR"/>
            </a:pPr>
            <a:r>
              <a:rPr lang="en-GB" sz="1000" b="1" u="sng" dirty="0" smtClean="0"/>
              <a:t>Political executive: </a:t>
            </a:r>
          </a:p>
          <a:p>
            <a:pPr algn="just"/>
            <a:endParaRPr lang="en-GB" sz="1000" b="1" u="sng" dirty="0" smtClean="0"/>
          </a:p>
          <a:p>
            <a:pPr algn="just"/>
            <a:r>
              <a:rPr lang="en-GB" sz="1000" dirty="0" smtClean="0"/>
              <a:t>- The European Commission is the EU's </a:t>
            </a:r>
            <a:r>
              <a:rPr lang="en-GB" sz="1000" b="1" dirty="0" smtClean="0"/>
              <a:t>politically executive </a:t>
            </a:r>
            <a:r>
              <a:rPr lang="en-GB" sz="1000" dirty="0" smtClean="0"/>
              <a:t>arm.</a:t>
            </a:r>
          </a:p>
          <a:p>
            <a:pPr algn="just"/>
            <a:endParaRPr lang="en-GB" sz="1000" b="1" u="sng" dirty="0" smtClean="0"/>
          </a:p>
          <a:p>
            <a:pPr algn="just"/>
            <a:r>
              <a:rPr lang="en-GB" sz="1000" u="sng" dirty="0" smtClean="0"/>
              <a:t>Follow-up questions:</a:t>
            </a:r>
          </a:p>
          <a:p>
            <a:pPr algn="just"/>
            <a:endParaRPr lang="en-GB" sz="1000" dirty="0" smtClean="0"/>
          </a:p>
          <a:p>
            <a:pPr algn="just"/>
            <a:r>
              <a:rPr lang="en-GB" sz="1000" dirty="0" smtClean="0"/>
              <a:t>-&gt; What is the executive? </a:t>
            </a:r>
          </a:p>
          <a:p>
            <a:pPr algn="just" defTabSz="925957">
              <a:defRPr/>
            </a:pPr>
            <a:r>
              <a:rPr lang="en-GB" sz="1000" dirty="0" smtClean="0"/>
              <a:t>	-&gt; What is the executive in your home country?</a:t>
            </a:r>
          </a:p>
          <a:p>
            <a:pPr algn="just"/>
            <a:endParaRPr lang="en-GB" sz="1000" dirty="0" smtClean="0"/>
          </a:p>
          <a:p>
            <a:pPr algn="just"/>
            <a:r>
              <a:rPr lang="en-GB" sz="1000" b="1" u="sng" dirty="0" smtClean="0"/>
              <a:t>2) </a:t>
            </a:r>
            <a:r>
              <a:rPr lang="en-GB" sz="1000" b="1" u="sng" kern="1200" dirty="0" smtClean="0">
                <a:solidFill>
                  <a:schemeClr val="tx1"/>
                </a:solidFill>
                <a:effectLst/>
                <a:latin typeface="Arial" charset="0"/>
                <a:ea typeface="+mn-ea"/>
                <a:cs typeface="+mn-cs"/>
              </a:rPr>
              <a:t>Principle of collective responsibility (also called: </a:t>
            </a:r>
            <a:r>
              <a:rPr lang="en-GB" sz="1000" b="1" i="1" u="sng" kern="1200" dirty="0" smtClean="0">
                <a:solidFill>
                  <a:schemeClr val="tx1"/>
                </a:solidFill>
                <a:effectLst/>
                <a:latin typeface="Arial" charset="0"/>
                <a:ea typeface="+mn-ea"/>
                <a:cs typeface="+mn-cs"/>
              </a:rPr>
              <a:t>collegiality</a:t>
            </a:r>
            <a:r>
              <a:rPr lang="en-GB" sz="1000" b="1" u="sng" kern="1200" dirty="0" smtClean="0">
                <a:solidFill>
                  <a:schemeClr val="tx1"/>
                </a:solidFill>
                <a:effectLst/>
                <a:latin typeface="Arial" charset="0"/>
                <a:ea typeface="+mn-ea"/>
                <a:cs typeface="+mn-cs"/>
              </a:rPr>
              <a:t>): </a:t>
            </a:r>
          </a:p>
          <a:p>
            <a:pPr algn="just"/>
            <a:endParaRPr lang="en-GB" sz="1000" dirty="0" smtClean="0"/>
          </a:p>
          <a:p>
            <a:pPr lvl="0"/>
            <a:r>
              <a:rPr lang="en-GB" sz="1000" kern="1200" dirty="0" smtClean="0">
                <a:solidFill>
                  <a:schemeClr val="tx1"/>
                </a:solidFill>
                <a:effectLst/>
                <a:latin typeface="Arial" charset="0"/>
                <a:ea typeface="+mn-ea"/>
                <a:cs typeface="+mn-cs"/>
              </a:rPr>
              <a:t>- Decisions and actions by Commissioners are based on </a:t>
            </a:r>
            <a:r>
              <a:rPr lang="en-GB" sz="1000" b="1" kern="1200" dirty="0" smtClean="0">
                <a:solidFill>
                  <a:schemeClr val="tx1"/>
                </a:solidFill>
                <a:effectLst/>
                <a:latin typeface="Arial" charset="0"/>
                <a:ea typeface="+mn-ea"/>
                <a:cs typeface="+mn-cs"/>
              </a:rPr>
              <a:t>collective responsibility</a:t>
            </a:r>
            <a:r>
              <a:rPr lang="en-GB" sz="1000" kern="1200" dirty="0" smtClean="0">
                <a:solidFill>
                  <a:schemeClr val="tx1"/>
                </a:solidFill>
                <a:effectLst/>
                <a:latin typeface="Arial" charset="0"/>
                <a:ea typeface="+mn-ea"/>
                <a:cs typeface="+mn-cs"/>
              </a:rPr>
              <a:t>. </a:t>
            </a:r>
          </a:p>
          <a:p>
            <a:pPr lvl="0"/>
            <a:r>
              <a:rPr lang="en-GB" sz="1000" kern="1200" dirty="0" smtClean="0">
                <a:solidFill>
                  <a:schemeClr val="tx1"/>
                </a:solidFill>
                <a:effectLst/>
                <a:latin typeface="Arial" charset="0"/>
                <a:ea typeface="+mn-ea"/>
                <a:cs typeface="+mn-cs"/>
              </a:rPr>
              <a:t>- In general, </a:t>
            </a:r>
            <a:r>
              <a:rPr lang="en-GB" sz="1000" b="1" kern="1200" dirty="0" smtClean="0">
                <a:solidFill>
                  <a:schemeClr val="tx1"/>
                </a:solidFill>
                <a:effectLst/>
                <a:latin typeface="Arial" charset="0"/>
                <a:ea typeface="+mn-ea"/>
                <a:cs typeface="+mn-cs"/>
              </a:rPr>
              <a:t>decisions</a:t>
            </a:r>
            <a:r>
              <a:rPr lang="en-GB" sz="1000" kern="1200" dirty="0" smtClean="0">
                <a:solidFill>
                  <a:schemeClr val="tx1"/>
                </a:solidFill>
                <a:effectLst/>
                <a:latin typeface="Arial" charset="0"/>
                <a:ea typeface="+mn-ea"/>
                <a:cs typeface="+mn-cs"/>
              </a:rPr>
              <a:t> by Commissioners  are made by </a:t>
            </a:r>
            <a:r>
              <a:rPr lang="en-GB" sz="1000" b="1" kern="1200" dirty="0" smtClean="0">
                <a:solidFill>
                  <a:schemeClr val="tx1"/>
                </a:solidFill>
                <a:effectLst/>
                <a:latin typeface="Arial" charset="0"/>
                <a:ea typeface="+mn-ea"/>
                <a:cs typeface="+mn-cs"/>
              </a:rPr>
              <a:t>consensus</a:t>
            </a:r>
            <a:r>
              <a:rPr lang="en-GB" sz="1000" kern="1200" dirty="0" smtClean="0">
                <a:solidFill>
                  <a:schemeClr val="tx1"/>
                </a:solidFill>
                <a:effectLst/>
                <a:latin typeface="Arial" charset="0"/>
                <a:ea typeface="+mn-ea"/>
                <a:cs typeface="+mn-cs"/>
              </a:rPr>
              <a:t>, but </a:t>
            </a:r>
            <a:r>
              <a:rPr lang="en-GB" sz="1000" b="1" kern="1200" dirty="0" smtClean="0">
                <a:solidFill>
                  <a:schemeClr val="tx1"/>
                </a:solidFill>
                <a:effectLst/>
                <a:latin typeface="Arial" charset="0"/>
                <a:ea typeface="+mn-ea"/>
                <a:cs typeface="+mn-cs"/>
              </a:rPr>
              <a:t>votes</a:t>
            </a:r>
            <a:r>
              <a:rPr lang="en-GB" sz="1000" kern="1200" dirty="0" smtClean="0">
                <a:solidFill>
                  <a:schemeClr val="tx1"/>
                </a:solidFill>
                <a:effectLst/>
                <a:latin typeface="Arial" charset="0"/>
                <a:ea typeface="+mn-ea"/>
                <a:cs typeface="+mn-cs"/>
              </a:rPr>
              <a:t> by </a:t>
            </a:r>
            <a:r>
              <a:rPr lang="en-GB" sz="1000" b="1" kern="1200" dirty="0" smtClean="0">
                <a:solidFill>
                  <a:schemeClr val="tx1"/>
                </a:solidFill>
                <a:effectLst/>
                <a:latin typeface="Arial" charset="0"/>
                <a:ea typeface="+mn-ea"/>
                <a:cs typeface="+mn-cs"/>
              </a:rPr>
              <a:t>simple majority</a:t>
            </a:r>
            <a:r>
              <a:rPr lang="en-GB" sz="1000" kern="1200" dirty="0" smtClean="0">
                <a:solidFill>
                  <a:schemeClr val="tx1"/>
                </a:solidFill>
                <a:effectLst/>
                <a:latin typeface="Arial" charset="0"/>
                <a:ea typeface="+mn-ea"/>
                <a:cs typeface="+mn-cs"/>
              </a:rPr>
              <a:t> can also take place.</a:t>
            </a:r>
          </a:p>
          <a:p>
            <a:pPr marL="0" lvl="0" indent="0">
              <a:buFontTx/>
              <a:buNone/>
            </a:pPr>
            <a:r>
              <a:rPr lang="en-GB" sz="1000" kern="1200" dirty="0" smtClean="0">
                <a:solidFill>
                  <a:schemeClr val="tx1"/>
                </a:solidFill>
                <a:effectLst/>
                <a:latin typeface="Arial" charset="0"/>
                <a:ea typeface="+mn-ea"/>
                <a:cs typeface="+mn-cs"/>
              </a:rPr>
              <a:t>- All Commissioners are </a:t>
            </a:r>
            <a:r>
              <a:rPr lang="en-GB" sz="1000" b="1" kern="1200" dirty="0" smtClean="0">
                <a:solidFill>
                  <a:schemeClr val="tx1"/>
                </a:solidFill>
                <a:effectLst/>
                <a:latin typeface="Arial" charset="0"/>
                <a:ea typeface="+mn-ea"/>
                <a:cs typeface="+mn-cs"/>
              </a:rPr>
              <a:t>equal</a:t>
            </a:r>
            <a:r>
              <a:rPr lang="en-GB" sz="1000" kern="1200" dirty="0" smtClean="0">
                <a:solidFill>
                  <a:schemeClr val="tx1"/>
                </a:solidFill>
                <a:effectLst/>
                <a:latin typeface="Arial" charset="0"/>
                <a:ea typeface="+mn-ea"/>
                <a:cs typeface="+mn-cs"/>
              </a:rPr>
              <a:t> in the decision-making process and equally </a:t>
            </a:r>
            <a:r>
              <a:rPr lang="en-GB" sz="1000" b="1" kern="1200" dirty="0" smtClean="0">
                <a:solidFill>
                  <a:schemeClr val="tx1"/>
                </a:solidFill>
                <a:effectLst/>
                <a:latin typeface="Arial" charset="0"/>
                <a:ea typeface="+mn-ea"/>
                <a:cs typeface="+mn-cs"/>
              </a:rPr>
              <a:t>accountable</a:t>
            </a:r>
            <a:r>
              <a:rPr lang="en-GB" sz="1000" kern="1200" dirty="0" smtClean="0">
                <a:solidFill>
                  <a:schemeClr val="tx1"/>
                </a:solidFill>
                <a:effectLst/>
                <a:latin typeface="Arial" charset="0"/>
                <a:ea typeface="+mn-ea"/>
                <a:cs typeface="+mn-cs"/>
              </a:rPr>
              <a:t> for these decisions.</a:t>
            </a:r>
          </a:p>
          <a:p>
            <a:pPr marL="171450" lvl="0" indent="-171450">
              <a:buFontTx/>
              <a:buChar char="-"/>
            </a:pPr>
            <a:endParaRPr lang="en-GB" sz="1000" kern="1200" dirty="0" smtClean="0">
              <a:solidFill>
                <a:schemeClr val="tx1"/>
              </a:solidFill>
              <a:effectLst/>
              <a:latin typeface="Arial" charset="0"/>
              <a:ea typeface="+mn-ea"/>
              <a:cs typeface="+mn-cs"/>
            </a:endParaRPr>
          </a:p>
          <a:p>
            <a:pPr defTabSz="917531">
              <a:defRPr/>
            </a:pPr>
            <a:r>
              <a:rPr lang="en-GB" sz="1000" b="1" u="sng" dirty="0" smtClean="0"/>
              <a:t>A </a:t>
            </a:r>
            <a:r>
              <a:rPr lang="en-GB" sz="1000" b="1" u="sng" dirty="0" err="1" smtClean="0"/>
              <a:t>Commssioner's</a:t>
            </a:r>
            <a:r>
              <a:rPr lang="en-GB" sz="1000" b="1" u="sng" baseline="0" dirty="0" smtClean="0"/>
              <a:t> profile:</a:t>
            </a:r>
            <a:endParaRPr lang="en-GB" sz="1000" b="1" u="sng" dirty="0" smtClean="0"/>
          </a:p>
          <a:p>
            <a:pPr defTabSz="917531">
              <a:defRPr/>
            </a:pPr>
            <a:endParaRPr lang="en-GB" sz="1000" dirty="0" smtClean="0"/>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a:t>
            </a:r>
            <a:r>
              <a:rPr lang="es-ES" sz="1000" i="0" dirty="0" err="1" smtClean="0">
                <a:solidFill>
                  <a:srgbClr val="0070C0"/>
                </a:solidFill>
              </a:rPr>
              <a:t>National</a:t>
            </a:r>
            <a:r>
              <a:rPr lang="es-ES" sz="1000" i="0" dirty="0" smtClean="0">
                <a:solidFill>
                  <a:srgbClr val="0070C0"/>
                </a:solidFill>
              </a:rPr>
              <a:t> of </a:t>
            </a:r>
            <a:r>
              <a:rPr lang="es-ES" sz="1000" i="0" dirty="0" err="1" smtClean="0">
                <a:solidFill>
                  <a:srgbClr val="0070C0"/>
                </a:solidFill>
              </a:rPr>
              <a:t>one</a:t>
            </a:r>
            <a:r>
              <a:rPr lang="es-ES" sz="1000" i="0" dirty="0" smtClean="0">
                <a:solidFill>
                  <a:srgbClr val="0070C0"/>
                </a:solidFill>
              </a:rPr>
              <a:t> EU </a:t>
            </a:r>
            <a:r>
              <a:rPr lang="es-ES" sz="1000" i="0" dirty="0" err="1" smtClean="0">
                <a:solidFill>
                  <a:srgbClr val="0070C0"/>
                </a:solidFill>
              </a:rPr>
              <a:t>Member</a:t>
            </a:r>
            <a:r>
              <a:rPr lang="es-ES" sz="1000" i="0" dirty="0" smtClean="0">
                <a:solidFill>
                  <a:srgbClr val="0070C0"/>
                </a:solidFill>
              </a:rPr>
              <a:t> </a:t>
            </a:r>
            <a:r>
              <a:rPr lang="es-ES" sz="1000" i="0" dirty="0" err="1" smtClean="0">
                <a:solidFill>
                  <a:srgbClr val="0070C0"/>
                </a:solidFill>
              </a:rPr>
              <a:t>State</a:t>
            </a:r>
            <a:endParaRPr lang="es-ES"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a:t>
            </a:r>
            <a:r>
              <a:rPr lang="es-ES" sz="1000" i="0" dirty="0" err="1" smtClean="0">
                <a:solidFill>
                  <a:srgbClr val="0070C0"/>
                </a:solidFill>
              </a:rPr>
              <a:t>Competence</a:t>
            </a:r>
            <a:r>
              <a:rPr lang="es-ES" sz="1000" i="0" dirty="0" smtClean="0">
                <a:solidFill>
                  <a:srgbClr val="0070C0"/>
                </a:solidFill>
              </a:rPr>
              <a:t> in </a:t>
            </a:r>
            <a:r>
              <a:rPr lang="es-ES" sz="1000" i="0" dirty="0" err="1" smtClean="0">
                <a:solidFill>
                  <a:srgbClr val="0070C0"/>
                </a:solidFill>
              </a:rPr>
              <a:t>his</a:t>
            </a:r>
            <a:r>
              <a:rPr lang="es-ES" sz="1000" i="0" dirty="0" smtClean="0">
                <a:solidFill>
                  <a:srgbClr val="0070C0"/>
                </a:solidFill>
              </a:rPr>
              <a:t>/</a:t>
            </a:r>
            <a:r>
              <a:rPr lang="es-ES" sz="1000" i="0" dirty="0" err="1" smtClean="0">
                <a:solidFill>
                  <a:srgbClr val="0070C0"/>
                </a:solidFill>
              </a:rPr>
              <a:t>her</a:t>
            </a:r>
            <a:r>
              <a:rPr lang="es-ES" sz="1000" i="0" dirty="0" smtClean="0">
                <a:solidFill>
                  <a:srgbClr val="0070C0"/>
                </a:solidFill>
              </a:rPr>
              <a:t> portfolio</a:t>
            </a:r>
            <a:endParaRPr lang="en-GB"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a:t>
            </a:r>
            <a:r>
              <a:rPr lang="es-ES" sz="1000" i="0" dirty="0" err="1" smtClean="0">
                <a:solidFill>
                  <a:srgbClr val="0070C0"/>
                </a:solidFill>
              </a:rPr>
              <a:t>European</a:t>
            </a:r>
            <a:r>
              <a:rPr lang="es-ES" sz="1000" i="0" dirty="0" smtClean="0">
                <a:solidFill>
                  <a:srgbClr val="0070C0"/>
                </a:solidFill>
              </a:rPr>
              <a:t> </a:t>
            </a:r>
            <a:r>
              <a:rPr lang="es-ES" sz="1000" i="0" dirty="0" err="1" smtClean="0">
                <a:solidFill>
                  <a:srgbClr val="0070C0"/>
                </a:solidFill>
              </a:rPr>
              <a:t>commitment</a:t>
            </a:r>
            <a:endParaRPr lang="en-GB" sz="1000" i="0" dirty="0" smtClean="0">
              <a:solidFill>
                <a:srgbClr val="0070C0"/>
              </a:solidFill>
            </a:endParaRPr>
          </a:p>
          <a:p>
            <a:pPr marL="0" marR="0" lvl="0" indent="0" algn="l" defTabSz="917531" rtl="0" eaLnBrk="1" fontAlgn="base" latinLnBrk="0" hangingPunct="1">
              <a:lnSpc>
                <a:spcPct val="100000"/>
              </a:lnSpc>
              <a:spcBef>
                <a:spcPct val="30000"/>
              </a:spcBef>
              <a:spcAft>
                <a:spcPct val="0"/>
              </a:spcAft>
              <a:buClrTx/>
              <a:buSzTx/>
              <a:buFontTx/>
              <a:buNone/>
              <a:tabLst/>
              <a:defRPr/>
            </a:pPr>
            <a:r>
              <a:rPr lang="es-ES" sz="1000" i="0" dirty="0" smtClean="0">
                <a:solidFill>
                  <a:srgbClr val="0070C0"/>
                </a:solidFill>
              </a:rPr>
              <a:t>- </a:t>
            </a:r>
            <a:r>
              <a:rPr lang="es-ES" sz="1000" i="0" dirty="0" err="1" smtClean="0">
                <a:solidFill>
                  <a:srgbClr val="0070C0"/>
                </a:solidFill>
              </a:rPr>
              <a:t>Fully</a:t>
            </a:r>
            <a:r>
              <a:rPr lang="es-ES" sz="1000" i="0" dirty="0" smtClean="0">
                <a:solidFill>
                  <a:srgbClr val="0070C0"/>
                </a:solidFill>
              </a:rPr>
              <a:t> </a:t>
            </a:r>
            <a:r>
              <a:rPr lang="es-ES" sz="1000" i="0" dirty="0" err="1" smtClean="0">
                <a:solidFill>
                  <a:srgbClr val="0070C0"/>
                </a:solidFill>
              </a:rPr>
              <a:t>independent</a:t>
            </a:r>
            <a:endParaRPr lang="en-GB" sz="1000" i="0" dirty="0" smtClean="0">
              <a:solidFill>
                <a:srgbClr val="0070C0"/>
              </a:solidFill>
            </a:endParaRPr>
          </a:p>
          <a:p>
            <a:pPr marL="171450" lvl="0" indent="-171450">
              <a:buFontTx/>
              <a:buChar char="-"/>
            </a:pPr>
            <a:endParaRPr lang="en-GB" sz="1000" kern="1200" dirty="0" smtClean="0">
              <a:solidFill>
                <a:schemeClr val="tx1"/>
              </a:solidFill>
              <a:effectLst/>
              <a:latin typeface="Arial" charset="0"/>
              <a:ea typeface="+mn-ea"/>
              <a:cs typeface="+mn-cs"/>
            </a:endParaRPr>
          </a:p>
          <a:p>
            <a:pPr marL="462978" lvl="1" algn="just"/>
            <a:endParaRPr lang="en-GB" sz="1000" dirty="0" smtClean="0"/>
          </a:p>
          <a:p>
            <a:pPr algn="just"/>
            <a:r>
              <a:rPr lang="en-GB" sz="1000" u="sng" dirty="0" smtClean="0"/>
              <a:t>Follow-up questions:</a:t>
            </a:r>
          </a:p>
          <a:p>
            <a:pPr algn="just"/>
            <a:r>
              <a:rPr lang="en-GB" sz="1000" dirty="0" smtClean="0"/>
              <a:t>	</a:t>
            </a:r>
          </a:p>
          <a:p>
            <a:pPr algn="just"/>
            <a:r>
              <a:rPr lang="en-GB" sz="1000" kern="1200" dirty="0" smtClean="0">
                <a:solidFill>
                  <a:schemeClr val="tx1"/>
                </a:solidFill>
                <a:effectLst/>
                <a:latin typeface="Arial" charset="0"/>
                <a:ea typeface="+mn-ea"/>
                <a:cs typeface="+mn-cs"/>
              </a:rPr>
              <a:t>-&gt;</a:t>
            </a:r>
            <a:r>
              <a:rPr lang="en-GB" sz="1000" kern="1200" baseline="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How does the principle of collective </a:t>
            </a:r>
            <a:r>
              <a:rPr lang="en-GB" sz="1000" u="none" kern="1200" dirty="0" smtClean="0">
                <a:solidFill>
                  <a:schemeClr val="tx1"/>
                </a:solidFill>
                <a:effectLst/>
                <a:latin typeface="Arial" charset="0"/>
                <a:ea typeface="+mn-ea"/>
                <a:cs typeface="+mn-cs"/>
              </a:rPr>
              <a:t>responsibility</a:t>
            </a:r>
            <a:r>
              <a:rPr lang="en-GB" sz="1000" b="1" u="none" kern="1200" baseline="0" dirty="0" smtClean="0">
                <a:solidFill>
                  <a:schemeClr val="tx1"/>
                </a:solidFill>
                <a:effectLst/>
                <a:latin typeface="Arial" charset="0"/>
                <a:ea typeface="+mn-ea"/>
                <a:cs typeface="+mn-cs"/>
              </a:rPr>
              <a:t> </a:t>
            </a:r>
            <a:r>
              <a:rPr lang="en-GB" sz="1000" u="none" kern="1200" dirty="0" smtClean="0">
                <a:solidFill>
                  <a:schemeClr val="tx1"/>
                </a:solidFill>
                <a:effectLst/>
                <a:latin typeface="Arial" charset="0"/>
                <a:ea typeface="+mn-ea"/>
                <a:cs typeface="+mn-cs"/>
              </a:rPr>
              <a:t>differ</a:t>
            </a:r>
            <a:r>
              <a:rPr lang="en-GB" sz="1000" kern="1200" dirty="0" smtClean="0">
                <a:solidFill>
                  <a:schemeClr val="tx1"/>
                </a:solidFill>
                <a:effectLst/>
                <a:latin typeface="Arial" charset="0"/>
                <a:ea typeface="+mn-ea"/>
                <a:cs typeface="+mn-cs"/>
              </a:rPr>
              <a:t> to how ministers in your own national government work?</a:t>
            </a:r>
          </a:p>
          <a:p>
            <a:pPr algn="just"/>
            <a:endParaRPr lang="en-GB" sz="1000" dirty="0" smtClean="0"/>
          </a:p>
          <a:p>
            <a:pPr defTabSz="917531">
              <a:defRPr/>
            </a:pPr>
            <a:r>
              <a:rPr lang="en-GB" sz="1000" b="1" u="sng" dirty="0" smtClean="0"/>
              <a:t>3) General interest of the Union:</a:t>
            </a:r>
            <a:r>
              <a:rPr lang="en-GB" sz="1000" b="1" dirty="0" smtClean="0"/>
              <a:t> </a:t>
            </a:r>
          </a:p>
          <a:p>
            <a:pPr defTabSz="917531">
              <a:defRPr/>
            </a:pPr>
            <a:endParaRPr lang="en-GB" sz="1000" b="1" dirty="0" smtClean="0"/>
          </a:p>
          <a:p>
            <a:pPr lvl="0"/>
            <a:r>
              <a:rPr lang="en-GB" sz="1000" kern="1200" dirty="0" smtClean="0">
                <a:solidFill>
                  <a:schemeClr val="tx1"/>
                </a:solidFill>
                <a:effectLst/>
                <a:latin typeface="Arial" charset="0"/>
                <a:ea typeface="+mn-ea"/>
                <a:cs typeface="+mn-cs"/>
              </a:rPr>
              <a:t>- The Commission promotes the </a:t>
            </a:r>
            <a:r>
              <a:rPr lang="en-GB" sz="1000" b="1" kern="1200" dirty="0" smtClean="0">
                <a:solidFill>
                  <a:schemeClr val="tx1"/>
                </a:solidFill>
                <a:effectLst/>
                <a:latin typeface="Arial" charset="0"/>
                <a:ea typeface="+mn-ea"/>
                <a:cs typeface="+mn-cs"/>
              </a:rPr>
              <a:t>general interest </a:t>
            </a:r>
            <a:r>
              <a:rPr lang="en-GB" sz="1000" kern="1200" dirty="0" smtClean="0">
                <a:solidFill>
                  <a:schemeClr val="tx1"/>
                </a:solidFill>
                <a:effectLst/>
                <a:latin typeface="Arial" charset="0"/>
                <a:ea typeface="+mn-ea"/>
                <a:cs typeface="+mn-cs"/>
              </a:rPr>
              <a:t>of the EU and takes appropriate initiatives to that end. </a:t>
            </a:r>
            <a:r>
              <a:rPr lang="en-GB" sz="1000" i="1" kern="1200" dirty="0" smtClean="0">
                <a:solidFill>
                  <a:schemeClr val="tx1"/>
                </a:solidFill>
                <a:effectLst/>
                <a:latin typeface="Arial" charset="0"/>
                <a:ea typeface="+mn-ea"/>
                <a:cs typeface="+mn-cs"/>
              </a:rPr>
              <a:t>(Lisbon Treaty, Art. 17)</a:t>
            </a:r>
            <a:endParaRPr lang="en-GB" sz="1000" kern="1200" dirty="0" smtClean="0">
              <a:solidFill>
                <a:schemeClr val="tx1"/>
              </a:solidFill>
              <a:effectLst/>
              <a:latin typeface="Arial" charset="0"/>
              <a:ea typeface="+mn-ea"/>
              <a:cs typeface="+mn-cs"/>
            </a:endParaRPr>
          </a:p>
          <a:p>
            <a:pPr lvl="0"/>
            <a:r>
              <a:rPr lang="en-GB" sz="1000" kern="1200" dirty="0" smtClean="0">
                <a:solidFill>
                  <a:schemeClr val="tx1"/>
                </a:solidFill>
                <a:effectLst/>
                <a:latin typeface="Arial" charset="0"/>
                <a:ea typeface="+mn-ea"/>
                <a:cs typeface="+mn-cs"/>
              </a:rPr>
              <a:t>- The Commissioners all swear a solemn declaration at the Court of Justice to be </a:t>
            </a:r>
            <a:r>
              <a:rPr lang="en-GB" sz="1000" b="1" kern="1200" dirty="0" smtClean="0">
                <a:solidFill>
                  <a:schemeClr val="tx1"/>
                </a:solidFill>
                <a:effectLst/>
                <a:latin typeface="Arial" charset="0"/>
                <a:ea typeface="+mn-ea"/>
                <a:cs typeface="+mn-cs"/>
              </a:rPr>
              <a:t>completely independent </a:t>
            </a:r>
            <a:r>
              <a:rPr lang="en-GB" sz="1000" kern="1200" dirty="0" smtClean="0">
                <a:solidFill>
                  <a:schemeClr val="tx1"/>
                </a:solidFill>
                <a:effectLst/>
                <a:latin typeface="Arial" charset="0"/>
                <a:ea typeface="+mn-ea"/>
                <a:cs typeface="+mn-cs"/>
              </a:rPr>
              <a:t>and to respect the EU treaties.</a:t>
            </a:r>
          </a:p>
          <a:p>
            <a:pPr defTabSz="917531">
              <a:defRPr/>
            </a:pPr>
            <a:endParaRPr lang="en-GB" sz="1000" i="1" dirty="0" smtClean="0"/>
          </a:p>
          <a:p>
            <a:pPr defTabSz="917531">
              <a:defRPr/>
            </a:pPr>
            <a:r>
              <a:rPr lang="en-GB" sz="1000" u="sng" dirty="0" smtClean="0"/>
              <a:t>Follow up questions:</a:t>
            </a:r>
          </a:p>
          <a:p>
            <a:pPr defTabSz="917531">
              <a:defRPr/>
            </a:pPr>
            <a:endParaRPr lang="en-GB" sz="1000" i="1" dirty="0" smtClean="0"/>
          </a:p>
          <a:p>
            <a:pPr defTabSz="917531">
              <a:defRPr/>
            </a:pPr>
            <a:r>
              <a:rPr lang="en-GB" sz="1000" dirty="0" smtClean="0"/>
              <a:t>-&gt; According to which interest does the president/ chancellor of your home country act?</a:t>
            </a:r>
            <a:endParaRPr lang="en-GB" sz="1000" i="0" dirty="0" smtClean="0">
              <a:solidFill>
                <a:srgbClr val="0070C0"/>
              </a:solidFill>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a:t>
            </a:fld>
            <a:endParaRPr lang="en-GB"/>
          </a:p>
        </p:txBody>
      </p:sp>
    </p:spTree>
    <p:extLst>
      <p:ext uri="{BB962C8B-B14F-4D97-AF65-F5344CB8AC3E}">
        <p14:creationId xmlns:p14="http://schemas.microsoft.com/office/powerpoint/2010/main" val="176058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Example: EU-Turkey</a:t>
            </a:r>
            <a:r>
              <a:rPr lang="en-GB" sz="1000" b="1" u="sng" baseline="0" dirty="0" smtClean="0"/>
              <a:t> Agreement</a:t>
            </a:r>
            <a:endParaRPr lang="en-GB" sz="1000" u="sng"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On 18 March 2016, </a:t>
            </a:r>
            <a:r>
              <a:rPr lang="en-GB" sz="1000" b="1" dirty="0" smtClean="0"/>
              <a:t>EU Heads of State or Government </a:t>
            </a:r>
            <a:r>
              <a:rPr lang="en-GB" sz="1000" dirty="0" smtClean="0"/>
              <a:t>and </a:t>
            </a:r>
            <a:r>
              <a:rPr lang="en-GB" sz="1000" b="1" dirty="0" smtClean="0"/>
              <a:t>Turkey</a:t>
            </a:r>
            <a:r>
              <a:rPr lang="en-GB" sz="1000" dirty="0" smtClean="0"/>
              <a:t> agreed to end the </a:t>
            </a:r>
            <a:r>
              <a:rPr lang="en-GB" sz="1000" b="1" dirty="0" smtClean="0"/>
              <a:t>irregular migration </a:t>
            </a:r>
            <a:r>
              <a:rPr lang="en-GB" sz="1000" dirty="0" smtClean="0"/>
              <a:t>from </a:t>
            </a:r>
            <a:r>
              <a:rPr lang="en-GB" sz="1000" b="1" dirty="0" smtClean="0"/>
              <a:t>Turkey to the EU </a:t>
            </a:r>
            <a:r>
              <a:rPr lang="en-GB" sz="1000" dirty="0" smtClean="0"/>
              <a:t>and replace it instead with </a:t>
            </a:r>
            <a:r>
              <a:rPr lang="en-GB" sz="1000" b="1" dirty="0" smtClean="0"/>
              <a:t>legal channels of resettlement of refugees </a:t>
            </a:r>
            <a:r>
              <a:rPr lang="en-GB" sz="1000" dirty="0" smtClean="0"/>
              <a:t>to the European Union. The aim is to replace disorganised, chaotic, irregular and dangerous migratory flows by </a:t>
            </a:r>
            <a:r>
              <a:rPr lang="en-GB" sz="1000" b="1" dirty="0" smtClean="0"/>
              <a:t>organised</a:t>
            </a:r>
            <a:r>
              <a:rPr lang="en-GB" sz="1000" dirty="0" smtClean="0"/>
              <a:t>, </a:t>
            </a:r>
            <a:r>
              <a:rPr lang="en-GB" sz="1000" b="1" dirty="0" smtClean="0"/>
              <a:t>safe</a:t>
            </a:r>
            <a:r>
              <a:rPr lang="en-GB" sz="1000" dirty="0" smtClean="0"/>
              <a:t> and </a:t>
            </a:r>
            <a:r>
              <a:rPr lang="en-GB" sz="1000" b="1" dirty="0" smtClean="0"/>
              <a:t>legal</a:t>
            </a:r>
            <a:r>
              <a:rPr lang="en-GB" sz="1000" dirty="0" smtClean="0"/>
              <a:t> </a:t>
            </a:r>
            <a:r>
              <a:rPr lang="en-GB" sz="1000" b="1" dirty="0" smtClean="0"/>
              <a:t>pathways</a:t>
            </a:r>
            <a:r>
              <a:rPr lang="en-GB" sz="1000" dirty="0" smtClean="0"/>
              <a:t> to Europe for those entitled to international protection in line with </a:t>
            </a:r>
            <a:r>
              <a:rPr lang="en-GB" sz="1000" b="1" dirty="0" smtClean="0"/>
              <a:t>EU and international law.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000" b="1" dirty="0" smtClean="0"/>
          </a:p>
          <a:p>
            <a:r>
              <a:rPr lang="en-GB" sz="1000" b="1" u="sng" dirty="0" smtClean="0"/>
              <a:t>Example: Meeting on the Western Balkans Migration Route: Leaders Agree on 17-point plan of action </a:t>
            </a:r>
            <a:endParaRPr lang="en-GB" sz="1000" b="0" u="sng" dirty="0" smtClean="0"/>
          </a:p>
          <a:p>
            <a:r>
              <a:rPr lang="en-GB" sz="1000" b="0" baseline="0" dirty="0" smtClean="0"/>
              <a:t>On 25 October 2015, </a:t>
            </a:r>
            <a:r>
              <a:rPr lang="en-GB" sz="1000" b="1" baseline="0" dirty="0" smtClean="0"/>
              <a:t>L</a:t>
            </a:r>
            <a:r>
              <a:rPr lang="en-GB" sz="1000" b="1" dirty="0" smtClean="0"/>
              <a:t>eaders</a:t>
            </a:r>
            <a:r>
              <a:rPr lang="en-GB" sz="1000" dirty="0" smtClean="0"/>
              <a:t> representing Albania, Austria, Bulgaria, Croatia, the former Yugoslav Republic of Macedonia, Germany, Greece, Hungary, Romania, Serbia and Slovenia met in </a:t>
            </a:r>
            <a:r>
              <a:rPr lang="en-GB" sz="1000" b="1" dirty="0" smtClean="0"/>
              <a:t>Brussels</a:t>
            </a:r>
            <a:r>
              <a:rPr lang="en-GB" sz="1000" dirty="0" smtClean="0"/>
              <a:t> at the Commission's </a:t>
            </a:r>
            <a:r>
              <a:rPr lang="en-GB" sz="1000" dirty="0" err="1" smtClean="0"/>
              <a:t>Berlaymont</a:t>
            </a:r>
            <a:r>
              <a:rPr lang="en-GB" sz="1000" dirty="0" smtClean="0"/>
              <a:t> Headquarters and agreed on a </a:t>
            </a:r>
            <a:r>
              <a:rPr lang="en-GB" sz="1000" b="1" dirty="0" smtClean="0"/>
              <a:t>17-point plan of action</a:t>
            </a:r>
            <a:r>
              <a:rPr lang="en-GB" sz="1000" dirty="0" smtClean="0"/>
              <a:t> to improve </a:t>
            </a:r>
            <a:r>
              <a:rPr lang="en-GB" sz="1000" b="1" dirty="0" smtClean="0"/>
              <a:t>cooperation</a:t>
            </a:r>
            <a:r>
              <a:rPr lang="en-GB" sz="1000" dirty="0" smtClean="0"/>
              <a:t> and step up </a:t>
            </a:r>
            <a:r>
              <a:rPr lang="en-GB" sz="1000" b="1" dirty="0" smtClean="0"/>
              <a:t>consultation</a:t>
            </a:r>
            <a:r>
              <a:rPr lang="en-GB" sz="1000" dirty="0" smtClean="0"/>
              <a:t> between the countries along the route and decided on pragmatic operational measures that can be implemented to tackle the </a:t>
            </a:r>
            <a:r>
              <a:rPr lang="en-GB" sz="1000" b="1" dirty="0" smtClean="0"/>
              <a:t>refugee crisis in the region</a:t>
            </a:r>
            <a:r>
              <a:rPr lang="en-GB" sz="1000" dirty="0" smtClean="0"/>
              <a:t>.</a:t>
            </a:r>
            <a:endParaRPr lang="en-GB" sz="1000" b="1" dirty="0" smtClean="0"/>
          </a:p>
          <a:p>
            <a:endParaRPr lang="en-GB" sz="1000" b="1" dirty="0" smtClean="0"/>
          </a:p>
          <a:p>
            <a:r>
              <a:rPr lang="en-GB" sz="1000" b="1" u="sng" dirty="0" smtClean="0"/>
              <a:t>Example: G7 summit Japan</a:t>
            </a:r>
            <a:r>
              <a:rPr lang="en-GB" sz="1000" b="1" u="sng" baseline="0" dirty="0" smtClean="0"/>
              <a:t> - </a:t>
            </a:r>
            <a:r>
              <a:rPr lang="en-GB" sz="1000" b="1" u="sng" dirty="0" smtClean="0"/>
              <a:t>tackling the global migration challenge </a:t>
            </a:r>
          </a:p>
          <a:p>
            <a:r>
              <a:rPr lang="en-GB" sz="1000" dirty="0" smtClean="0"/>
              <a:t>On 26-27 May 2016, Japan hosted the meeting of the G7 leaders. The summit focused on the </a:t>
            </a:r>
            <a:r>
              <a:rPr lang="en-GB" sz="1000" b="1" dirty="0" smtClean="0"/>
              <a:t>global economy</a:t>
            </a:r>
            <a:r>
              <a:rPr lang="en-GB" sz="1000" dirty="0" smtClean="0"/>
              <a:t>, </a:t>
            </a:r>
            <a:r>
              <a:rPr lang="en-GB" sz="1000" b="1" dirty="0" smtClean="0"/>
              <a:t>foreign policy </a:t>
            </a:r>
            <a:r>
              <a:rPr lang="en-GB" sz="1000" dirty="0" smtClean="0"/>
              <a:t>and the </a:t>
            </a:r>
            <a:r>
              <a:rPr lang="en-GB" sz="1000" b="1" dirty="0" smtClean="0"/>
              <a:t>migration</a:t>
            </a:r>
            <a:r>
              <a:rPr lang="en-GB" sz="1000" dirty="0" smtClean="0"/>
              <a:t> and </a:t>
            </a:r>
            <a:r>
              <a:rPr lang="en-GB" sz="1000" b="1" dirty="0" smtClean="0"/>
              <a:t>refugee crisis</a:t>
            </a:r>
            <a:r>
              <a:rPr lang="en-GB" sz="1000" dirty="0" smtClean="0"/>
              <a:t>.</a:t>
            </a:r>
            <a:r>
              <a:rPr lang="en-GB" sz="1000" baseline="0" dirty="0" smtClean="0"/>
              <a:t> </a:t>
            </a:r>
            <a:r>
              <a:rPr lang="en-GB" sz="1000" dirty="0" smtClean="0"/>
              <a:t>Donald Tusk, President of the European Council, and Jean-Claude </a:t>
            </a:r>
            <a:r>
              <a:rPr lang="en-GB" sz="1000" dirty="0" err="1" smtClean="0"/>
              <a:t>Juncker</a:t>
            </a:r>
            <a:r>
              <a:rPr lang="en-GB" sz="1000" dirty="0" smtClean="0"/>
              <a:t>, President of the European Commission, represented the </a:t>
            </a:r>
            <a:r>
              <a:rPr lang="en-GB" sz="1000" b="1" dirty="0" smtClean="0"/>
              <a:t>EU at the summit.</a:t>
            </a:r>
            <a:r>
              <a:rPr lang="en-GB" sz="1000" b="1" baseline="0" dirty="0" smtClean="0"/>
              <a:t> </a:t>
            </a:r>
            <a:r>
              <a:rPr lang="en-GB" sz="1000" dirty="0" smtClean="0"/>
              <a:t>The G7 called for a global response to the crisis. Leaders committed to increase </a:t>
            </a:r>
            <a:r>
              <a:rPr lang="en-GB" sz="1000" b="1" dirty="0" smtClean="0"/>
              <a:t>global assistance</a:t>
            </a:r>
            <a:r>
              <a:rPr lang="en-GB" sz="1000" dirty="0" smtClean="0"/>
              <a:t> to meet the </a:t>
            </a:r>
            <a:r>
              <a:rPr lang="en-GB" sz="1000" b="1" dirty="0" smtClean="0"/>
              <a:t>needs of refugees </a:t>
            </a:r>
            <a:r>
              <a:rPr lang="en-GB" sz="1000" dirty="0" smtClean="0"/>
              <a:t>and their </a:t>
            </a:r>
            <a:r>
              <a:rPr lang="en-GB" sz="1000" b="1" dirty="0" smtClean="0"/>
              <a:t>host</a:t>
            </a:r>
            <a:r>
              <a:rPr lang="en-GB" sz="1000" dirty="0" smtClean="0"/>
              <a:t> </a:t>
            </a:r>
            <a:r>
              <a:rPr lang="en-GB" sz="1000" b="1" dirty="0" smtClean="0"/>
              <a:t>communities</a:t>
            </a:r>
            <a:r>
              <a:rPr lang="en-GB" sz="1000" dirty="0" smtClean="0"/>
              <a:t>. They called on </a:t>
            </a:r>
            <a:r>
              <a:rPr lang="en-GB" sz="1000" b="1" dirty="0" smtClean="0"/>
              <a:t>financial</a:t>
            </a:r>
            <a:r>
              <a:rPr lang="en-GB" sz="1000" dirty="0" smtClean="0"/>
              <a:t> </a:t>
            </a:r>
            <a:r>
              <a:rPr lang="en-GB" sz="1000" b="1" dirty="0" smtClean="0"/>
              <a:t>institutions</a:t>
            </a:r>
            <a:r>
              <a:rPr lang="en-GB" sz="1000" dirty="0" smtClean="0"/>
              <a:t> and bilateral donors to bolster their assistance. They also agreed to enhance </a:t>
            </a:r>
            <a:r>
              <a:rPr lang="en-GB" sz="1000" b="1" dirty="0" smtClean="0"/>
              <a:t>legal channels </a:t>
            </a:r>
            <a:r>
              <a:rPr lang="en-GB" sz="1000" dirty="0" smtClean="0"/>
              <a:t>for migration and encouraged the establishment of </a:t>
            </a:r>
            <a:r>
              <a:rPr lang="en-GB" sz="1000" b="1" dirty="0" smtClean="0"/>
              <a:t>resettlement</a:t>
            </a:r>
            <a:r>
              <a:rPr lang="en-GB" sz="1000" dirty="0" smtClean="0"/>
              <a:t> </a:t>
            </a:r>
            <a:r>
              <a:rPr lang="en-GB" sz="1000" b="1" dirty="0" smtClean="0"/>
              <a:t>schemes</a:t>
            </a:r>
            <a:r>
              <a:rPr lang="en-GB" sz="1000" dirty="0" smtClean="0"/>
              <a:t>.</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357588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The EU's foreign policy:</a:t>
            </a:r>
          </a:p>
          <a:p>
            <a:pPr marL="171440" indent="-171440" defTabSz="914346">
              <a:buFontTx/>
              <a:buChar char="-"/>
              <a:defRPr/>
            </a:pPr>
            <a:r>
              <a:rPr lang="en-GB" sz="1000" b="1" dirty="0" smtClean="0"/>
              <a:t>President </a:t>
            </a:r>
            <a:r>
              <a:rPr lang="en-GB" sz="1000" b="1" dirty="0" err="1" smtClean="0"/>
              <a:t>Juncker</a:t>
            </a:r>
            <a:r>
              <a:rPr lang="en-GB" sz="1000" b="1" dirty="0" smtClean="0"/>
              <a:t> </a:t>
            </a:r>
            <a:r>
              <a:rPr lang="en-GB" sz="1000" dirty="0" smtClean="0"/>
              <a:t>represents the Commission during </a:t>
            </a:r>
            <a:r>
              <a:rPr lang="en-GB" sz="1000" b="1" dirty="0" smtClean="0"/>
              <a:t>G7</a:t>
            </a:r>
            <a:r>
              <a:rPr lang="en-GB" sz="1000" dirty="0" smtClean="0"/>
              <a:t> and </a:t>
            </a:r>
            <a:r>
              <a:rPr lang="en-GB" sz="1000" b="1" dirty="0" smtClean="0"/>
              <a:t>G20</a:t>
            </a:r>
            <a:r>
              <a:rPr lang="en-GB" sz="1000" dirty="0" smtClean="0"/>
              <a:t> summits and bilateral summits with third countries.</a:t>
            </a:r>
            <a:endParaRPr lang="en-GB" sz="1000" b="1" u="sng" dirty="0" smtClean="0"/>
          </a:p>
          <a:p>
            <a:endParaRPr lang="en-GB" sz="1000" dirty="0" smtClean="0"/>
          </a:p>
          <a:p>
            <a:r>
              <a:rPr lang="en-GB" sz="1000" b="1" u="sng" dirty="0" smtClean="0"/>
              <a:t>The EEAS:</a:t>
            </a:r>
          </a:p>
          <a:p>
            <a:pPr marL="171440" indent="-171440">
              <a:buFontTx/>
              <a:buChar char="-"/>
            </a:pPr>
            <a:r>
              <a:rPr lang="en-GB" sz="1000" dirty="0" smtClean="0"/>
              <a:t>The </a:t>
            </a:r>
            <a:r>
              <a:rPr lang="en-GB" sz="1000" b="1" dirty="0" smtClean="0"/>
              <a:t>EEAS</a:t>
            </a:r>
            <a:r>
              <a:rPr lang="en-GB" sz="1000" dirty="0" smtClean="0"/>
              <a:t> is the European Union's </a:t>
            </a:r>
            <a:r>
              <a:rPr lang="en-GB" sz="1000" b="1" dirty="0" smtClean="0"/>
              <a:t>diplomatic service</a:t>
            </a:r>
            <a:r>
              <a:rPr lang="en-GB" sz="1000" dirty="0" smtClean="0"/>
              <a:t>. </a:t>
            </a:r>
          </a:p>
          <a:p>
            <a:pPr marL="171450" lvl="0" indent="-171450">
              <a:buFontTx/>
              <a:buChar char="-"/>
            </a:pPr>
            <a:r>
              <a:rPr lang="en-GB" sz="1000" kern="1200" dirty="0" smtClean="0">
                <a:solidFill>
                  <a:schemeClr val="tx1"/>
                </a:solidFill>
                <a:effectLst/>
                <a:latin typeface="Arial" charset="0"/>
                <a:ea typeface="+mn-ea"/>
                <a:cs typeface="+mn-cs"/>
              </a:rPr>
              <a:t>It is led by Federica Mogherini, the EU's </a:t>
            </a:r>
            <a:r>
              <a:rPr lang="en-GB" sz="1000" b="1" kern="1200" dirty="0" smtClean="0">
                <a:solidFill>
                  <a:schemeClr val="tx1"/>
                </a:solidFill>
                <a:effectLst/>
                <a:latin typeface="Arial" charset="0"/>
                <a:ea typeface="+mn-ea"/>
                <a:cs typeface="+mn-cs"/>
              </a:rPr>
              <a:t>High Representative for Foreign Affairs and Security Policy, </a:t>
            </a:r>
            <a:r>
              <a:rPr lang="en-GB" sz="1000" kern="1200" dirty="0" smtClean="0">
                <a:solidFill>
                  <a:schemeClr val="tx1"/>
                </a:solidFill>
                <a:effectLst/>
                <a:latin typeface="Arial" charset="0"/>
                <a:ea typeface="+mn-ea"/>
                <a:cs typeface="+mn-cs"/>
              </a:rPr>
              <a:t>who is responsible for coordinating and carrying out the EU's foreign and security policy.</a:t>
            </a:r>
          </a:p>
          <a:p>
            <a:pPr marL="628650" lvl="1" indent="-171450">
              <a:buFontTx/>
              <a:buChar char="-"/>
            </a:pPr>
            <a:r>
              <a:rPr lang="en-GB" sz="1000" kern="1200" dirty="0" smtClean="0">
                <a:solidFill>
                  <a:schemeClr val="tx1"/>
                </a:solidFill>
                <a:effectLst/>
                <a:latin typeface="Arial" charset="0"/>
                <a:ea typeface="+mn-ea"/>
                <a:cs typeface="+mn-cs"/>
              </a:rPr>
              <a:t>Furthermore as </a:t>
            </a:r>
            <a:r>
              <a:rPr lang="en-GB" sz="1000" b="1" kern="1200" dirty="0" smtClean="0">
                <a:solidFill>
                  <a:schemeClr val="tx1"/>
                </a:solidFill>
                <a:effectLst/>
                <a:latin typeface="Arial" charset="0"/>
                <a:ea typeface="+mn-ea"/>
                <a:cs typeface="+mn-cs"/>
              </a:rPr>
              <a:t>Vice-President</a:t>
            </a:r>
            <a:r>
              <a:rPr lang="en-GB" sz="1000" kern="1200" dirty="0" smtClean="0">
                <a:solidFill>
                  <a:schemeClr val="tx1"/>
                </a:solidFill>
                <a:effectLst/>
                <a:latin typeface="Arial" charset="0"/>
                <a:ea typeface="+mn-ea"/>
                <a:cs typeface="+mn-cs"/>
              </a:rPr>
              <a:t> of the Commission, Mogherini ensures that the EU's external action is consistent across all departments and policy areas.</a:t>
            </a:r>
          </a:p>
          <a:p>
            <a:pPr marL="171450" lvl="0" indent="-171450">
              <a:buFontTx/>
              <a:buChar char="-"/>
            </a:pPr>
            <a:r>
              <a:rPr lang="en-GB" sz="1000" kern="1200" dirty="0" smtClean="0">
                <a:solidFill>
                  <a:schemeClr val="tx1"/>
                </a:solidFill>
                <a:effectLst/>
                <a:latin typeface="Arial" charset="0"/>
                <a:ea typeface="+mn-ea"/>
                <a:cs typeface="+mn-cs"/>
              </a:rPr>
              <a:t>Formally launched in </a:t>
            </a:r>
            <a:r>
              <a:rPr lang="en-GB" sz="1000" u="none" kern="1200" dirty="0" smtClean="0">
                <a:solidFill>
                  <a:schemeClr val="tx1"/>
                </a:solidFill>
                <a:effectLst/>
                <a:latin typeface="Arial" charset="0"/>
                <a:ea typeface="+mn-ea"/>
                <a:cs typeface="+mn-cs"/>
              </a:rPr>
              <a:t>2011</a:t>
            </a:r>
            <a:r>
              <a:rPr lang="en-GB" sz="1000" kern="1200" dirty="0" smtClean="0">
                <a:solidFill>
                  <a:schemeClr val="tx1"/>
                </a:solidFill>
                <a:effectLst/>
                <a:latin typeface="Arial" charset="0"/>
                <a:ea typeface="+mn-ea"/>
                <a:cs typeface="+mn-cs"/>
              </a:rPr>
              <a:t>, the EEAS was created by the </a:t>
            </a:r>
            <a:r>
              <a:rPr lang="en-GB" sz="1000" b="1" kern="1200" dirty="0" smtClean="0">
                <a:solidFill>
                  <a:schemeClr val="tx1"/>
                </a:solidFill>
                <a:effectLst/>
                <a:latin typeface="Arial" charset="0"/>
                <a:ea typeface="+mn-ea"/>
                <a:cs typeface="+mn-cs"/>
              </a:rPr>
              <a:t>Treaty of Lisbon </a:t>
            </a:r>
            <a:r>
              <a:rPr lang="en-GB" sz="1000" kern="1200" dirty="0" smtClean="0">
                <a:solidFill>
                  <a:schemeClr val="tx1"/>
                </a:solidFill>
                <a:effectLst/>
                <a:latin typeface="Arial" charset="0"/>
                <a:ea typeface="+mn-ea"/>
                <a:cs typeface="+mn-cs"/>
              </a:rPr>
              <a:t>which</a:t>
            </a:r>
            <a:r>
              <a:rPr lang="en-GB" sz="1000" kern="1200" baseline="0" dirty="0" smtClean="0">
                <a:solidFill>
                  <a:schemeClr val="tx1"/>
                </a:solidFill>
                <a:effectLst/>
                <a:latin typeface="Arial" charset="0"/>
                <a:ea typeface="+mn-ea"/>
                <a:cs typeface="+mn-cs"/>
              </a:rPr>
              <a:t> entered into force on 1 December 2009</a:t>
            </a:r>
            <a:r>
              <a:rPr lang="en-GB" sz="1000" kern="1200" dirty="0" smtClean="0">
                <a:solidFill>
                  <a:schemeClr val="tx1"/>
                </a:solidFill>
                <a:effectLst/>
                <a:latin typeface="Arial" charset="0"/>
                <a:ea typeface="+mn-ea"/>
                <a:cs typeface="+mn-cs"/>
              </a:rPr>
              <a:t>. </a:t>
            </a:r>
          </a:p>
          <a:p>
            <a:pPr marL="171450" indent="-171450">
              <a:buFontTx/>
              <a:buChar char="-"/>
            </a:pPr>
            <a:r>
              <a:rPr lang="en-GB" sz="1000" kern="1200" dirty="0" smtClean="0">
                <a:solidFill>
                  <a:schemeClr val="tx1"/>
                </a:solidFill>
                <a:effectLst/>
                <a:latin typeface="Arial" charset="0"/>
                <a:ea typeface="+mn-ea"/>
                <a:cs typeface="+mn-cs"/>
              </a:rPr>
              <a:t>The </a:t>
            </a:r>
            <a:r>
              <a:rPr lang="en-GB" sz="1000" b="1" kern="1200" dirty="0" smtClean="0">
                <a:solidFill>
                  <a:schemeClr val="tx1"/>
                </a:solidFill>
                <a:effectLst/>
                <a:latin typeface="Arial" charset="0"/>
                <a:ea typeface="+mn-ea"/>
                <a:cs typeface="+mn-cs"/>
              </a:rPr>
              <a:t>EEAS</a:t>
            </a:r>
            <a:r>
              <a:rPr lang="en-GB" sz="1000" kern="1200" dirty="0" smtClean="0">
                <a:solidFill>
                  <a:schemeClr val="tx1"/>
                </a:solidFill>
                <a:effectLst/>
                <a:latin typeface="Arial" charset="0"/>
                <a:ea typeface="+mn-ea"/>
                <a:cs typeface="+mn-cs"/>
              </a:rPr>
              <a:t> manages the EU's response to </a:t>
            </a:r>
            <a:r>
              <a:rPr lang="en-GB" sz="1000" b="1" kern="1200" dirty="0" smtClean="0">
                <a:solidFill>
                  <a:schemeClr val="tx1"/>
                </a:solidFill>
                <a:effectLst/>
                <a:latin typeface="Arial" charset="0"/>
                <a:ea typeface="+mn-ea"/>
                <a:cs typeface="+mn-cs"/>
              </a:rPr>
              <a:t>crises</a:t>
            </a:r>
            <a:r>
              <a:rPr lang="en-GB" sz="1000" kern="1200" dirty="0" smtClean="0">
                <a:solidFill>
                  <a:schemeClr val="tx1"/>
                </a:solidFill>
                <a:effectLst/>
                <a:latin typeface="Arial" charset="0"/>
                <a:ea typeface="+mn-ea"/>
                <a:cs typeface="+mn-cs"/>
              </a:rPr>
              <a:t>, has </a:t>
            </a:r>
            <a:r>
              <a:rPr lang="en-GB" sz="1000" b="1" kern="1200" dirty="0" smtClean="0">
                <a:solidFill>
                  <a:schemeClr val="tx1"/>
                </a:solidFill>
                <a:effectLst/>
                <a:latin typeface="Arial" charset="0"/>
                <a:ea typeface="+mn-ea"/>
                <a:cs typeface="+mn-cs"/>
              </a:rPr>
              <a:t>intelligence</a:t>
            </a:r>
            <a:r>
              <a:rPr lang="en-GB" sz="1000" kern="1200" dirty="0" smtClean="0">
                <a:solidFill>
                  <a:schemeClr val="tx1"/>
                </a:solidFill>
                <a:effectLst/>
                <a:latin typeface="Arial" charset="0"/>
                <a:ea typeface="+mn-ea"/>
                <a:cs typeface="+mn-cs"/>
              </a:rPr>
              <a:t> capabilities and </a:t>
            </a:r>
            <a:r>
              <a:rPr lang="en-GB" sz="1000" b="1" kern="1200" dirty="0" smtClean="0">
                <a:solidFill>
                  <a:schemeClr val="tx1"/>
                </a:solidFill>
                <a:effectLst/>
                <a:latin typeface="Arial" charset="0"/>
                <a:ea typeface="+mn-ea"/>
                <a:cs typeface="+mn-cs"/>
              </a:rPr>
              <a:t>cooperates</a:t>
            </a:r>
            <a:r>
              <a:rPr lang="en-GB" sz="1000" kern="1200" dirty="0" smtClean="0">
                <a:solidFill>
                  <a:schemeClr val="tx1"/>
                </a:solidFill>
                <a:effectLst/>
                <a:latin typeface="Arial" charset="0"/>
                <a:ea typeface="+mn-ea"/>
                <a:cs typeface="+mn-cs"/>
              </a:rPr>
              <a:t> with the Commission in areas where they share power.</a:t>
            </a:r>
          </a:p>
          <a:p>
            <a:endParaRPr lang="en-GB" sz="1000" dirty="0" smtClean="0"/>
          </a:p>
          <a:p>
            <a:r>
              <a:rPr lang="en-GB" sz="1000" b="1" u="sng" dirty="0" smtClean="0"/>
              <a:t>Cooperation between the Commission and the EEAS:</a:t>
            </a:r>
          </a:p>
          <a:p>
            <a:pPr marL="171450" indent="-171450">
              <a:buFontTx/>
              <a:buChar char="-"/>
            </a:pPr>
            <a:r>
              <a:rPr lang="en-GB" sz="1000" dirty="0" smtClean="0"/>
              <a:t>The European Commission </a:t>
            </a:r>
            <a:r>
              <a:rPr lang="en-GB" sz="1000" b="1" dirty="0" smtClean="0"/>
              <a:t>cooperates </a:t>
            </a:r>
            <a:r>
              <a:rPr lang="en-GB" sz="1000" dirty="0" smtClean="0"/>
              <a:t>with the EEAS on many issues – adopting a </a:t>
            </a:r>
            <a:r>
              <a:rPr lang="en-GB" sz="1000" b="1" dirty="0" smtClean="0"/>
              <a:t>comprehensive approach </a:t>
            </a:r>
            <a:r>
              <a:rPr lang="en-GB" sz="1000" dirty="0" smtClean="0"/>
              <a:t>for </a:t>
            </a:r>
            <a:r>
              <a:rPr lang="en-GB" sz="1000" b="1" dirty="0" smtClean="0"/>
              <a:t>the EU's foreign policy</a:t>
            </a:r>
            <a:r>
              <a:rPr lang="en-GB" sz="1000" dirty="0" smtClean="0"/>
              <a:t>.</a:t>
            </a:r>
          </a:p>
          <a:p>
            <a:pPr lvl="1"/>
            <a:r>
              <a:rPr lang="en-GB" sz="1000" kern="1200" dirty="0" smtClean="0">
                <a:solidFill>
                  <a:schemeClr val="tx1"/>
                </a:solidFill>
                <a:effectLst/>
                <a:latin typeface="Arial" charset="0"/>
                <a:ea typeface="+mn-ea"/>
                <a:cs typeface="+mn-cs"/>
              </a:rPr>
              <a:t>- E.g. this is the case when it comes to EU's assistance to developing countries (</a:t>
            </a:r>
            <a:r>
              <a:rPr lang="en-GB" sz="1000" b="1" kern="1200" dirty="0" smtClean="0">
                <a:solidFill>
                  <a:schemeClr val="tx1"/>
                </a:solidFill>
                <a:effectLst/>
                <a:latin typeface="Arial" charset="0"/>
                <a:ea typeface="+mn-ea"/>
                <a:cs typeface="+mn-cs"/>
              </a:rPr>
              <a:t>'development aid</a:t>
            </a:r>
            <a:r>
              <a:rPr lang="en-GB" sz="1000" kern="1200" dirty="0" smtClean="0">
                <a:solidFill>
                  <a:schemeClr val="tx1"/>
                </a:solidFill>
                <a:effectLst/>
                <a:latin typeface="Arial" charset="0"/>
                <a:ea typeface="+mn-ea"/>
                <a:cs typeface="+mn-cs"/>
              </a:rPr>
              <a:t>'). But the EEAS is structurally and financially independent from the Commission.</a:t>
            </a:r>
          </a:p>
          <a:p>
            <a:pPr marL="171450" lvl="0" indent="-171450">
              <a:buFontTx/>
              <a:buChar char="-"/>
            </a:pPr>
            <a:r>
              <a:rPr lang="en-GB" sz="1000" kern="1200" dirty="0" smtClean="0">
                <a:solidFill>
                  <a:schemeClr val="tx1"/>
                </a:solidFill>
                <a:effectLst/>
                <a:latin typeface="Arial" charset="0"/>
                <a:ea typeface="+mn-ea"/>
                <a:cs typeface="+mn-cs"/>
              </a:rPr>
              <a:t>The Commission  retained control over its powers in aid (and the €6 billion a year budget for that), development, energy and</a:t>
            </a:r>
            <a:r>
              <a:rPr lang="en-GB" sz="1000" kern="1200" baseline="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enlargement (helping potential new member countries to join). This gives the relevant Commissioners the lead in those areas, and they deputise for the HR when necessary.</a:t>
            </a:r>
          </a:p>
          <a:p>
            <a:pPr marL="171450" lvl="0" indent="-171450">
              <a:buFontTx/>
              <a:buChar char="-"/>
            </a:pPr>
            <a:endParaRPr lang="en-GB" sz="1000" kern="1200" dirty="0" smtClean="0">
              <a:solidFill>
                <a:schemeClr val="tx1"/>
              </a:solidFill>
              <a:effectLst/>
              <a:latin typeface="Arial" charset="0"/>
              <a:ea typeface="+mn-ea"/>
              <a:cs typeface="+mn-cs"/>
            </a:endParaRPr>
          </a:p>
          <a:p>
            <a:pPr marL="0" lvl="0" indent="0">
              <a:buFontTx/>
              <a:buNone/>
            </a:pPr>
            <a:r>
              <a:rPr lang="en-GB" sz="1000" b="1" u="sng" kern="1200" dirty="0" smtClean="0">
                <a:solidFill>
                  <a:schemeClr val="tx1"/>
                </a:solidFill>
                <a:effectLst/>
                <a:latin typeface="Arial" charset="0"/>
                <a:ea typeface="+mn-ea"/>
                <a:cs typeface="+mn-cs"/>
              </a:rPr>
              <a:t>International agreements</a:t>
            </a:r>
          </a:p>
          <a:p>
            <a:pPr marL="171450" lvl="0" indent="-171450">
              <a:buFontTx/>
              <a:buChar char="-"/>
            </a:pPr>
            <a:r>
              <a:rPr lang="en-GB" sz="1000" dirty="0" smtClean="0"/>
              <a:t>The </a:t>
            </a:r>
            <a:r>
              <a:rPr lang="en-GB" sz="1000" b="1" dirty="0" smtClean="0"/>
              <a:t>Commission represents the EU</a:t>
            </a:r>
            <a:r>
              <a:rPr lang="en-GB" sz="1000" dirty="0" smtClean="0"/>
              <a:t> during negotiations, except where the agreement relates to </a:t>
            </a:r>
            <a:r>
              <a:rPr lang="en-GB" sz="1000" b="1" dirty="0" smtClean="0"/>
              <a:t>foreign</a:t>
            </a:r>
            <a:r>
              <a:rPr lang="en-GB" sz="1000" dirty="0" smtClean="0"/>
              <a:t> and </a:t>
            </a:r>
            <a:r>
              <a:rPr lang="en-GB" sz="1000" b="1" dirty="0" smtClean="0"/>
              <a:t>security policy</a:t>
            </a:r>
            <a:r>
              <a:rPr lang="en-GB" sz="1000" dirty="0" smtClean="0"/>
              <a:t>, when the EU is represented by the </a:t>
            </a:r>
            <a:r>
              <a:rPr lang="en-GB" sz="1000" b="1" dirty="0" smtClean="0"/>
              <a:t>High Representative</a:t>
            </a:r>
            <a:r>
              <a:rPr lang="en-GB" sz="1000" dirty="0" smtClean="0"/>
              <a:t>.</a:t>
            </a:r>
          </a:p>
          <a:p>
            <a:pPr marL="171450" lvl="0" indent="-171450">
              <a:buFontTx/>
              <a:buChar char="-"/>
            </a:pPr>
            <a:endParaRPr lang="en-GB" sz="1000" kern="1200" dirty="0" smtClean="0">
              <a:solidFill>
                <a:schemeClr val="tx1"/>
              </a:solidFill>
              <a:effectLst/>
              <a:latin typeface="Arial" charset="0"/>
              <a:ea typeface="+mn-ea"/>
              <a:cs typeface="+mn-cs"/>
            </a:endParaRPr>
          </a:p>
          <a:p>
            <a:pPr marL="0" lvl="0" indent="0">
              <a:buFontTx/>
              <a:buNone/>
            </a:pPr>
            <a:r>
              <a:rPr lang="en-GB" sz="1000" b="1" u="sng" kern="1200" dirty="0" smtClean="0">
                <a:solidFill>
                  <a:schemeClr val="tx1"/>
                </a:solidFill>
                <a:effectLst/>
                <a:latin typeface="Arial" charset="0"/>
                <a:ea typeface="+mn-ea"/>
                <a:cs typeface="+mn-cs"/>
              </a:rPr>
              <a:t>EU's assistance to developing countries</a:t>
            </a:r>
          </a:p>
          <a:p>
            <a:pPr marL="171450" indent="-171450">
              <a:buFontTx/>
              <a:buChar char="-"/>
            </a:pPr>
            <a:r>
              <a:rPr lang="en-GB" sz="1000" b="0" kern="1200" dirty="0" smtClean="0">
                <a:solidFill>
                  <a:schemeClr val="tx1"/>
                </a:solidFill>
                <a:effectLst/>
                <a:latin typeface="Arial" charset="0"/>
                <a:ea typeface="+mn-ea"/>
                <a:cs typeface="+mn-cs"/>
              </a:rPr>
              <a:t>The Commission's Directorate-General for International Cooperation and Development (</a:t>
            </a:r>
            <a:r>
              <a:rPr lang="en-GB" sz="1000" b="1" kern="1200" dirty="0" smtClean="0">
                <a:solidFill>
                  <a:schemeClr val="tx1"/>
                </a:solidFill>
                <a:effectLst/>
                <a:latin typeface="Arial" charset="0"/>
                <a:ea typeface="+mn-ea"/>
                <a:cs typeface="+mn-cs"/>
              </a:rPr>
              <a:t>DG DEVCO</a:t>
            </a:r>
            <a:r>
              <a:rPr lang="en-GB" sz="1000" b="0" kern="1200" dirty="0" smtClean="0">
                <a:solidFill>
                  <a:schemeClr val="tx1"/>
                </a:solidFill>
                <a:effectLst/>
                <a:latin typeface="Arial" charset="0"/>
                <a:ea typeface="+mn-ea"/>
                <a:cs typeface="+mn-cs"/>
              </a:rPr>
              <a:t>) is responsible for designing </a:t>
            </a:r>
            <a:r>
              <a:rPr lang="en-GB" sz="1000" b="1" kern="1200" dirty="0" smtClean="0">
                <a:solidFill>
                  <a:schemeClr val="tx1"/>
                </a:solidFill>
                <a:effectLst/>
                <a:latin typeface="Arial" charset="0"/>
                <a:ea typeface="+mn-ea"/>
                <a:cs typeface="+mn-cs"/>
              </a:rPr>
              <a:t>European international cooperation and development policy </a:t>
            </a:r>
            <a:r>
              <a:rPr lang="en-GB" sz="1000" b="0" kern="1200" dirty="0" smtClean="0">
                <a:solidFill>
                  <a:schemeClr val="tx1"/>
                </a:solidFill>
                <a:effectLst/>
                <a:latin typeface="Arial" charset="0"/>
                <a:ea typeface="+mn-ea"/>
                <a:cs typeface="+mn-cs"/>
              </a:rPr>
              <a:t>and delivering </a:t>
            </a:r>
            <a:r>
              <a:rPr lang="en-GB" sz="1000" b="1" kern="1200" dirty="0" smtClean="0">
                <a:solidFill>
                  <a:schemeClr val="tx1"/>
                </a:solidFill>
                <a:effectLst/>
                <a:latin typeface="Arial" charset="0"/>
                <a:ea typeface="+mn-ea"/>
                <a:cs typeface="+mn-cs"/>
              </a:rPr>
              <a:t>aid</a:t>
            </a:r>
            <a:r>
              <a:rPr lang="en-GB" sz="1000" b="0" kern="1200" dirty="0" smtClean="0">
                <a:solidFill>
                  <a:schemeClr val="tx1"/>
                </a:solidFill>
                <a:effectLst/>
                <a:latin typeface="Arial" charset="0"/>
                <a:ea typeface="+mn-ea"/>
                <a:cs typeface="+mn-cs"/>
              </a:rPr>
              <a:t> throughout the world.</a:t>
            </a:r>
          </a:p>
          <a:p>
            <a:pPr marL="171450" indent="-171450">
              <a:buFontTx/>
              <a:buChar char="-"/>
            </a:pPr>
            <a:r>
              <a:rPr lang="en-GB" sz="1000" dirty="0" smtClean="0"/>
              <a:t>DG DEVCO is in charge of </a:t>
            </a:r>
            <a:r>
              <a:rPr lang="en-GB" sz="1000" b="1" dirty="0" smtClean="0"/>
              <a:t>development cooperation policy </a:t>
            </a:r>
            <a:r>
              <a:rPr lang="en-GB" sz="1000" dirty="0" smtClean="0"/>
              <a:t>in a wider framework of international cooperation, adapting to the evolving needs of partner countries. This encompasses cooperation with </a:t>
            </a:r>
            <a:r>
              <a:rPr lang="en-GB" sz="1000" b="1" dirty="0" smtClean="0"/>
              <a:t>developing countries </a:t>
            </a:r>
            <a:r>
              <a:rPr lang="en-GB" sz="1000" dirty="0" smtClean="0"/>
              <a:t>at different stages of development, including with countries graduated from bilateral development assistance to cover the specific needs of these countries during the </a:t>
            </a:r>
            <a:r>
              <a:rPr lang="en-GB" sz="1000" b="1" dirty="0" smtClean="0"/>
              <a:t>transition period </a:t>
            </a:r>
            <a:r>
              <a:rPr lang="en-GB" sz="1000" dirty="0" smtClean="0"/>
              <a:t>between low income countries and upper middle income countries. DG DEVCO works closely with </a:t>
            </a:r>
            <a:r>
              <a:rPr lang="en-GB" sz="1000" b="1" dirty="0" smtClean="0"/>
              <a:t>other</a:t>
            </a:r>
            <a:r>
              <a:rPr lang="en-GB" sz="1000" dirty="0" smtClean="0"/>
              <a:t> </a:t>
            </a:r>
            <a:r>
              <a:rPr lang="en-GB" sz="1000" b="1" dirty="0" smtClean="0"/>
              <a:t>Commission services </a:t>
            </a:r>
            <a:r>
              <a:rPr lang="en-GB" sz="1000" dirty="0" smtClean="0"/>
              <a:t>responsible for thematic policies, as well as with the </a:t>
            </a:r>
            <a:r>
              <a:rPr lang="en-GB" sz="1000" b="1" dirty="0" smtClean="0"/>
              <a:t>European External Action Service </a:t>
            </a:r>
            <a:r>
              <a:rPr lang="en-GB" sz="1000" dirty="0" smtClean="0"/>
              <a:t>and </a:t>
            </a:r>
            <a:r>
              <a:rPr lang="en-GB" sz="1000" b="1" dirty="0" smtClean="0"/>
              <a:t>Commission services on external action</a:t>
            </a:r>
            <a:r>
              <a:rPr lang="en-GB" sz="1000" dirty="0" smtClean="0"/>
              <a:t>, so as to facilitate and help ensure a consistent approach.</a:t>
            </a:r>
          </a:p>
          <a:p>
            <a:pPr marL="171450" indent="-171450">
              <a:buFontTx/>
              <a:buChar char="-"/>
            </a:pPr>
            <a:r>
              <a:rPr lang="en-GB" sz="1000" dirty="0" smtClean="0"/>
              <a:t>DG DEVCO is responsible for formulating </a:t>
            </a:r>
            <a:r>
              <a:rPr lang="en-GB" sz="1000" b="1" dirty="0" smtClean="0"/>
              <a:t>European Union development policy and thematic policies </a:t>
            </a:r>
            <a:r>
              <a:rPr lang="en-GB" sz="1000" dirty="0" smtClean="0"/>
              <a:t>in order to </a:t>
            </a:r>
            <a:r>
              <a:rPr lang="en-GB" sz="1000" b="1" dirty="0" smtClean="0"/>
              <a:t>reduce poverty in the world</a:t>
            </a:r>
            <a:r>
              <a:rPr lang="en-GB" sz="1000" dirty="0" smtClean="0"/>
              <a:t>, to ensure </a:t>
            </a:r>
            <a:r>
              <a:rPr lang="en-GB" sz="1000" b="1" dirty="0" smtClean="0"/>
              <a:t>sustainable economic</a:t>
            </a:r>
            <a:r>
              <a:rPr lang="en-GB" sz="1000" dirty="0" smtClean="0"/>
              <a:t>, </a:t>
            </a:r>
            <a:r>
              <a:rPr lang="en-GB" sz="1000" b="1" dirty="0" smtClean="0"/>
              <a:t>social</a:t>
            </a:r>
            <a:r>
              <a:rPr lang="en-GB" sz="1000" dirty="0" smtClean="0"/>
              <a:t> and </a:t>
            </a:r>
            <a:r>
              <a:rPr lang="en-GB" sz="1000" b="1" dirty="0" smtClean="0"/>
              <a:t>environmental</a:t>
            </a:r>
            <a:r>
              <a:rPr lang="en-GB" sz="1000" dirty="0" smtClean="0"/>
              <a:t> </a:t>
            </a:r>
            <a:r>
              <a:rPr lang="en-GB" sz="1000" b="1" dirty="0" smtClean="0"/>
              <a:t>development</a:t>
            </a:r>
            <a:r>
              <a:rPr lang="en-GB" sz="1000" dirty="0" smtClean="0"/>
              <a:t> and to </a:t>
            </a:r>
            <a:r>
              <a:rPr lang="en-GB" sz="1000" b="1" dirty="0" smtClean="0"/>
              <a:t>promote democracy</a:t>
            </a:r>
            <a:r>
              <a:rPr lang="en-GB" sz="1000" dirty="0" smtClean="0"/>
              <a:t>, the </a:t>
            </a:r>
            <a:r>
              <a:rPr lang="en-GB" sz="1000" b="1" dirty="0" smtClean="0"/>
              <a:t>rule of law</a:t>
            </a:r>
            <a:r>
              <a:rPr lang="en-GB" sz="1000" dirty="0" smtClean="0"/>
              <a:t>, </a:t>
            </a:r>
            <a:r>
              <a:rPr lang="en-GB" sz="1000" b="1" dirty="0" smtClean="0"/>
              <a:t>good governance </a:t>
            </a:r>
            <a:r>
              <a:rPr lang="en-GB" sz="1000" dirty="0" smtClean="0"/>
              <a:t>and the respect of </a:t>
            </a:r>
            <a:r>
              <a:rPr lang="en-GB" sz="1000" b="1" dirty="0" smtClean="0"/>
              <a:t>human rights</a:t>
            </a:r>
            <a:r>
              <a:rPr lang="en-GB" sz="1000" dirty="0" smtClean="0"/>
              <a:t>, notably through external aid. DG</a:t>
            </a:r>
            <a:r>
              <a:rPr lang="en-GB" sz="1000" baseline="0" dirty="0" smtClean="0"/>
              <a:t> DEVCO</a:t>
            </a:r>
            <a:r>
              <a:rPr lang="en-GB" sz="1000" dirty="0" smtClean="0"/>
              <a:t> fosters </a:t>
            </a:r>
            <a:r>
              <a:rPr lang="en-GB" sz="1000" b="1" dirty="0" smtClean="0"/>
              <a:t>coordination</a:t>
            </a:r>
            <a:r>
              <a:rPr lang="en-GB" sz="1000" dirty="0" smtClean="0"/>
              <a:t> between the European Union and its Member States in the area of development cooperation and ensure the external representation of the European Union in this field.</a:t>
            </a:r>
          </a:p>
          <a:p>
            <a:pPr marL="0" lvl="0" indent="0">
              <a:buFontTx/>
              <a:buNone/>
            </a:pPr>
            <a:endParaRPr lang="en-GB" sz="1000" b="0" u="none"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ea typeface="+mn-ea"/>
                <a:cs typeface="+mn-cs"/>
              </a:rPr>
              <a:t> </a:t>
            </a:r>
            <a:endParaRPr lang="en-GB" sz="1000" b="1" dirty="0" smtClean="0"/>
          </a:p>
          <a:p>
            <a:r>
              <a:rPr lang="en-GB" sz="1000" u="sng" dirty="0" smtClean="0"/>
              <a:t>Follow-up question:</a:t>
            </a:r>
          </a:p>
          <a:p>
            <a:r>
              <a:rPr lang="en-GB" sz="1000" dirty="0" smtClean="0"/>
              <a:t>-&gt; Do you know any other examples in the international dimension where the European Commission plays an important role internationally?</a:t>
            </a:r>
            <a:endParaRPr lang="en-US" sz="1000" baseline="0" dirty="0" smtClean="0"/>
          </a:p>
          <a:p>
            <a:pPr marL="171450" indent="-171450">
              <a:buFontTx/>
              <a:buChar char="-"/>
            </a:pPr>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n-GB"/>
          </a:p>
        </p:txBody>
      </p:sp>
    </p:spTree>
    <p:extLst>
      <p:ext uri="{BB962C8B-B14F-4D97-AF65-F5344CB8AC3E}">
        <p14:creationId xmlns:p14="http://schemas.microsoft.com/office/powerpoint/2010/main" val="213378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sng" dirty="0" smtClean="0"/>
              <a:t>1957:</a:t>
            </a:r>
            <a:r>
              <a:rPr lang="en-US" sz="1000" b="1" u="sng" baseline="0" dirty="0" smtClean="0"/>
              <a:t> Treaty of Rome</a:t>
            </a:r>
            <a:endParaRPr lang="en-US" sz="1000" u="sng" baseline="0" dirty="0" smtClean="0"/>
          </a:p>
          <a:p>
            <a:r>
              <a:rPr lang="en-GB" sz="1000" b="1" dirty="0" smtClean="0"/>
              <a:t>Signed</a:t>
            </a:r>
            <a:r>
              <a:rPr lang="en-GB" sz="1000" dirty="0" smtClean="0"/>
              <a:t>: 25 March 1957 </a:t>
            </a:r>
            <a:br>
              <a:rPr lang="en-GB" sz="1000" dirty="0" smtClean="0"/>
            </a:br>
            <a:r>
              <a:rPr lang="en-GB" sz="1000" b="1" dirty="0" smtClean="0"/>
              <a:t>Entered into force</a:t>
            </a:r>
            <a:r>
              <a:rPr lang="en-GB" sz="1000" dirty="0" smtClean="0"/>
              <a:t>: 1 January 1958</a:t>
            </a:r>
          </a:p>
          <a:p>
            <a:r>
              <a:rPr lang="en-GB" sz="1000" b="1" dirty="0" smtClean="0"/>
              <a:t>Purpose</a:t>
            </a:r>
            <a:r>
              <a:rPr lang="en-GB" sz="1000" dirty="0" smtClean="0"/>
              <a:t>: to set up the European Economic Community (EEC) and the European Atomic Energy Community (</a:t>
            </a:r>
            <a:r>
              <a:rPr lang="en-GB" sz="1000" dirty="0" err="1" smtClean="0"/>
              <a:t>Euratom</a:t>
            </a:r>
            <a:r>
              <a:rPr lang="en-GB" sz="1000" dirty="0" smtClean="0"/>
              <a:t>).</a:t>
            </a:r>
          </a:p>
          <a:p>
            <a:endParaRPr lang="en-US" sz="1000" u="sng" dirty="0" smtClean="0"/>
          </a:p>
          <a:p>
            <a:r>
              <a:rPr lang="en-US" sz="1000" b="1" u="sng" dirty="0" smtClean="0"/>
              <a:t>1987: ERASMUS</a:t>
            </a:r>
          </a:p>
          <a:p>
            <a:pPr marL="171450" indent="-171450">
              <a:buFontTx/>
              <a:buChar char="-"/>
            </a:pPr>
            <a:r>
              <a:rPr lang="en-US" sz="1000" dirty="0" smtClean="0"/>
              <a:t>The</a:t>
            </a:r>
            <a:r>
              <a:rPr lang="en-US" sz="1000" baseline="0" dirty="0" smtClean="0"/>
              <a:t> ERASMUS student exchange </a:t>
            </a:r>
            <a:r>
              <a:rPr lang="en-US" sz="1000" baseline="0" dirty="0" err="1" smtClean="0"/>
              <a:t>programme</a:t>
            </a:r>
            <a:r>
              <a:rPr lang="en-US" sz="1000" baseline="0" dirty="0" smtClean="0"/>
              <a:t> is established in 1987. </a:t>
            </a:r>
          </a:p>
          <a:p>
            <a:endParaRPr lang="en-US" sz="1000" baseline="0" dirty="0" smtClean="0"/>
          </a:p>
          <a:p>
            <a:r>
              <a:rPr lang="en-US" sz="1000" b="1" u="sng" dirty="0" smtClean="0"/>
              <a:t>1992: Treaty of Maastricht</a:t>
            </a:r>
          </a:p>
          <a:p>
            <a:r>
              <a:rPr lang="en-GB" sz="1000" b="1" dirty="0" smtClean="0"/>
              <a:t>Signed</a:t>
            </a:r>
            <a:r>
              <a:rPr lang="en-GB" sz="1000" dirty="0" smtClean="0"/>
              <a:t>: 7 February 1992 </a:t>
            </a:r>
            <a:br>
              <a:rPr lang="en-GB" sz="1000" dirty="0" smtClean="0"/>
            </a:br>
            <a:r>
              <a:rPr lang="en-GB" sz="1000" b="1" dirty="0" smtClean="0"/>
              <a:t>Entered into force</a:t>
            </a:r>
            <a:r>
              <a:rPr lang="en-GB" sz="1000" dirty="0" smtClean="0"/>
              <a:t>: 1 November 1993</a:t>
            </a:r>
          </a:p>
          <a:p>
            <a:r>
              <a:rPr lang="en-GB" sz="1000" b="1" dirty="0" smtClean="0"/>
              <a:t>Purpose</a:t>
            </a:r>
            <a:r>
              <a:rPr lang="en-GB" sz="1000" dirty="0" smtClean="0"/>
              <a:t>: to prepare for European Monetary Union and introduce elements of a political union (citizenship, common foreign and internal affairs policy).</a:t>
            </a:r>
          </a:p>
          <a:p>
            <a:r>
              <a:rPr lang="en-GB" sz="1000" b="1" dirty="0" smtClean="0"/>
              <a:t>Main changes</a:t>
            </a:r>
            <a:r>
              <a:rPr lang="en-GB" sz="1000" dirty="0" smtClean="0"/>
              <a:t>: establishment of the European Union and introduction of the co-decision procedure, giving Parliament more say in decision-making. New forms of cooperation between EU governments – for example on defence and justice and home affairs.</a:t>
            </a:r>
          </a:p>
          <a:p>
            <a:endParaRPr lang="en-US" sz="1000" dirty="0" smtClean="0"/>
          </a:p>
          <a:p>
            <a:r>
              <a:rPr lang="en-US" sz="1000" b="1" u="sng" dirty="0" smtClean="0"/>
              <a:t>1993: The Single</a:t>
            </a:r>
            <a:r>
              <a:rPr lang="en-US" sz="1000" b="1" u="sng" baseline="0" dirty="0" smtClean="0"/>
              <a:t> Market</a:t>
            </a:r>
            <a:endParaRPr lang="en-US" sz="1000" b="1" u="sng" dirty="0" smtClean="0"/>
          </a:p>
          <a:p>
            <a:pPr marL="171450" indent="-171450">
              <a:buFontTx/>
              <a:buChar char="-"/>
            </a:pPr>
            <a:r>
              <a:rPr lang="en-GB" sz="1000" dirty="0" smtClean="0"/>
              <a:t>The Single Market refers to the EU as one territory </a:t>
            </a:r>
            <a:r>
              <a:rPr lang="en-GB" sz="1000" b="1" dirty="0" smtClean="0"/>
              <a:t>without any internal borders </a:t>
            </a:r>
            <a:r>
              <a:rPr lang="en-GB" sz="1000" dirty="0" smtClean="0"/>
              <a:t>or other regulatory obstacles to the </a:t>
            </a:r>
            <a:r>
              <a:rPr lang="en-GB" sz="1000" b="1" dirty="0" smtClean="0"/>
              <a:t>free movement of goods and services</a:t>
            </a:r>
            <a:r>
              <a:rPr lang="en-GB" sz="1000" dirty="0" smtClean="0"/>
              <a:t>. </a:t>
            </a:r>
          </a:p>
          <a:p>
            <a:pPr marL="171450" indent="-171450">
              <a:buFontTx/>
              <a:buChar char="-"/>
            </a:pPr>
            <a:r>
              <a:rPr lang="en-GB" sz="1000" dirty="0" smtClean="0"/>
              <a:t>A functioning Single Market stimulates </a:t>
            </a:r>
            <a:r>
              <a:rPr lang="en-GB" sz="1000" b="1" dirty="0" smtClean="0"/>
              <a:t>competition</a:t>
            </a:r>
            <a:r>
              <a:rPr lang="en-GB" sz="1000" dirty="0" smtClean="0"/>
              <a:t> and </a:t>
            </a:r>
            <a:r>
              <a:rPr lang="en-GB" sz="1000" b="1" dirty="0" smtClean="0"/>
              <a:t>trade</a:t>
            </a:r>
            <a:r>
              <a:rPr lang="en-GB" sz="1000" dirty="0" smtClean="0"/>
              <a:t>, improves efficiency, raises quality, and helps cut prices. The European Single Market is one of the </a:t>
            </a:r>
            <a:r>
              <a:rPr lang="en-GB" sz="1000" b="1" dirty="0" smtClean="0"/>
              <a:t>EU’s greatest achievements</a:t>
            </a:r>
            <a:r>
              <a:rPr lang="en-GB" sz="1000" dirty="0" smtClean="0"/>
              <a:t>. </a:t>
            </a:r>
          </a:p>
          <a:p>
            <a:pPr marL="171450" indent="-171450">
              <a:buFontTx/>
              <a:buChar char="-"/>
            </a:pPr>
            <a:r>
              <a:rPr lang="en-GB" sz="1000" dirty="0" smtClean="0"/>
              <a:t>It has fuelled </a:t>
            </a:r>
            <a:r>
              <a:rPr lang="en-GB" sz="1000" b="1" dirty="0" smtClean="0"/>
              <a:t>economic growth </a:t>
            </a:r>
            <a:r>
              <a:rPr lang="en-GB" sz="1000" dirty="0" smtClean="0"/>
              <a:t>and made the everyday life of European businesses and consumers easier.</a:t>
            </a:r>
            <a:endParaRPr lang="en-US" sz="1000" b="1" u="sng" dirty="0" smtClean="0"/>
          </a:p>
          <a:p>
            <a:endParaRPr lang="en-US" sz="1000" dirty="0" smtClean="0"/>
          </a:p>
          <a:p>
            <a:r>
              <a:rPr lang="en-US" sz="1000" b="1" u="sng" dirty="0" smtClean="0"/>
              <a:t>1995: Schengen</a:t>
            </a:r>
          </a:p>
          <a:p>
            <a:pPr marL="171450" indent="-171450">
              <a:buFontTx/>
              <a:buChar char="-"/>
            </a:pPr>
            <a:r>
              <a:rPr lang="en-GB" sz="1000" dirty="0" smtClean="0"/>
              <a:t>Schengen Agreements started in 1995, initially involving seven EU States.</a:t>
            </a:r>
            <a:endParaRPr lang="en-US" sz="1000" b="1" u="sng" dirty="0" smtClean="0"/>
          </a:p>
          <a:p>
            <a:pPr marL="171450" indent="-171450">
              <a:buFontTx/>
              <a:buChar char="-"/>
            </a:pPr>
            <a:r>
              <a:rPr lang="en-GB" sz="1000" dirty="0" smtClean="0"/>
              <a:t>The </a:t>
            </a:r>
            <a:r>
              <a:rPr lang="en-GB" sz="1000" b="1" dirty="0" smtClean="0"/>
              <a:t>free</a:t>
            </a:r>
            <a:r>
              <a:rPr lang="en-GB" sz="1000" dirty="0" smtClean="0"/>
              <a:t> </a:t>
            </a:r>
            <a:r>
              <a:rPr lang="en-GB" sz="1000" b="1" dirty="0" smtClean="0"/>
              <a:t>movement of persons </a:t>
            </a:r>
            <a:r>
              <a:rPr lang="en-GB" sz="1000" dirty="0" smtClean="0"/>
              <a:t>is a fundamental right guaranteed by the EU to its citizens. It entitles every EU citizen to </a:t>
            </a:r>
            <a:r>
              <a:rPr lang="en-GB" sz="1000" b="1" dirty="0" smtClean="0"/>
              <a:t>travel</a:t>
            </a:r>
            <a:r>
              <a:rPr lang="en-GB" sz="1000" dirty="0" smtClean="0"/>
              <a:t>, </a:t>
            </a:r>
            <a:r>
              <a:rPr lang="en-GB" sz="1000" b="1" dirty="0" smtClean="0"/>
              <a:t>work</a:t>
            </a:r>
            <a:r>
              <a:rPr lang="en-GB" sz="1000" dirty="0" smtClean="0"/>
              <a:t> and </a:t>
            </a:r>
            <a:r>
              <a:rPr lang="en-GB" sz="1000" b="1" dirty="0" smtClean="0"/>
              <a:t>live</a:t>
            </a:r>
            <a:r>
              <a:rPr lang="en-GB" sz="1000" dirty="0" smtClean="0"/>
              <a:t> in any EU country without special formalities. </a:t>
            </a:r>
          </a:p>
          <a:p>
            <a:pPr marL="171450" indent="-171450">
              <a:buFontTx/>
              <a:buChar char="-"/>
            </a:pPr>
            <a:r>
              <a:rPr lang="en-GB" sz="1000" dirty="0" smtClean="0"/>
              <a:t>Schengen cooperation enhances this freedom by enabling citizens to cross internal borders without being subjected to border checks.</a:t>
            </a:r>
          </a:p>
          <a:p>
            <a:pPr marL="171450" indent="-171450">
              <a:buFontTx/>
              <a:buChar char="-"/>
            </a:pPr>
            <a:r>
              <a:rPr lang="en-GB" sz="1000" dirty="0" smtClean="0"/>
              <a:t>The border-free Schengen Area guarantees free movement to more than </a:t>
            </a:r>
            <a:r>
              <a:rPr lang="en-GB" sz="1000" b="1" dirty="0" smtClean="0"/>
              <a:t>400 million EU citizens</a:t>
            </a:r>
            <a:r>
              <a:rPr lang="en-GB" sz="1000" dirty="0" smtClean="0"/>
              <a:t>, as well as to many non-EU nationals, businessmen, tourists or other persons legally present in </a:t>
            </a:r>
            <a:r>
              <a:rPr lang="en-GB" sz="1000" smtClean="0"/>
              <a:t>the Schengen area.</a:t>
            </a:r>
            <a:endParaRPr lang="en-GB" sz="1000" dirty="0" smtClean="0"/>
          </a:p>
          <a:p>
            <a:pPr marL="171450" indent="-171450">
              <a:buFontTx/>
              <a:buChar char="-"/>
            </a:pPr>
            <a:endParaRPr lang="en-GB" sz="1000" b="1" u="sng" dirty="0" smtClean="0"/>
          </a:p>
          <a:p>
            <a:pPr marL="0" indent="0">
              <a:buFontTx/>
              <a:buNone/>
            </a:pPr>
            <a:r>
              <a:rPr lang="en-GB" sz="1000" b="1" u="sng" dirty="0" smtClean="0"/>
              <a:t>1999:</a:t>
            </a:r>
            <a:r>
              <a:rPr lang="en-GB" sz="1000" b="1" u="sng" baseline="0" dirty="0" smtClean="0"/>
              <a:t> Euro</a:t>
            </a:r>
          </a:p>
          <a:p>
            <a:pPr marL="171450" indent="-171450">
              <a:buFontTx/>
              <a:buChar char="-"/>
            </a:pPr>
            <a:r>
              <a:rPr lang="en-GB" sz="1000" dirty="0" smtClean="0"/>
              <a:t>In </a:t>
            </a:r>
            <a:r>
              <a:rPr lang="en-GB" sz="1000" b="1" dirty="0" smtClean="0"/>
              <a:t>1999</a:t>
            </a:r>
            <a:r>
              <a:rPr lang="en-GB" sz="1000" dirty="0" smtClean="0"/>
              <a:t> the currency was born virtually and in </a:t>
            </a:r>
            <a:r>
              <a:rPr lang="en-GB" sz="1000" b="1" dirty="0" smtClean="0"/>
              <a:t>2002</a:t>
            </a:r>
            <a:r>
              <a:rPr lang="en-GB" sz="1000" dirty="0" smtClean="0"/>
              <a:t> notes and coins began to circulate.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sz="1000" dirty="0" smtClean="0"/>
              <a:t>The euro is the single currency shared by </a:t>
            </a:r>
            <a:r>
              <a:rPr lang="en-GB" sz="1000" b="1" dirty="0" smtClean="0"/>
              <a:t>19</a:t>
            </a:r>
            <a:r>
              <a:rPr lang="en-GB" sz="1000" dirty="0" smtClean="0"/>
              <a:t> of the European Union's Member States, which together make up the </a:t>
            </a:r>
            <a:r>
              <a:rPr lang="en-GB" sz="1000" b="1" dirty="0" smtClean="0"/>
              <a:t>euro area</a:t>
            </a:r>
            <a:r>
              <a:rPr lang="en-GB" sz="1000" dirty="0" smtClean="0"/>
              <a:t>. The introduction of the euro in </a:t>
            </a:r>
            <a:r>
              <a:rPr lang="en-GB" sz="1000" b="1" dirty="0" smtClean="0"/>
              <a:t>1999</a:t>
            </a:r>
            <a:r>
              <a:rPr lang="en-GB" sz="1000" dirty="0" smtClean="0"/>
              <a:t> was a major step in European integration. It has also been one of its major successes: more than </a:t>
            </a:r>
            <a:r>
              <a:rPr lang="en-GB" sz="1000" b="1" dirty="0" smtClean="0"/>
              <a:t>337.5 million EU citizens in 19 countries </a:t>
            </a:r>
            <a:r>
              <a:rPr lang="en-GB" sz="1000" dirty="0" smtClean="0"/>
              <a:t>now use it as their currency and enjoy its benefits.  </a:t>
            </a:r>
          </a:p>
          <a:p>
            <a:pPr marL="171450" indent="-171450">
              <a:buFontTx/>
              <a:buChar char="-"/>
            </a:pPr>
            <a:endParaRPr lang="en-GB" sz="1000" dirty="0" smtClean="0"/>
          </a:p>
          <a:p>
            <a:pPr marL="0" indent="0">
              <a:buFontTx/>
              <a:buNone/>
            </a:pPr>
            <a:r>
              <a:rPr lang="en-GB" sz="1000" b="1" u="sng" dirty="0" smtClean="0"/>
              <a:t>2004: Enlargement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sz="1000" dirty="0" smtClean="0"/>
              <a:t>The </a:t>
            </a:r>
            <a:r>
              <a:rPr lang="en-GB" sz="1000" b="1" dirty="0" smtClean="0"/>
              <a:t>2004 enlargement of the EU </a:t>
            </a:r>
            <a:r>
              <a:rPr lang="en-GB" sz="1000" b="0" dirty="0" smtClean="0"/>
              <a:t>was the largest single expansion of the EU, in terms of territory,</a:t>
            </a:r>
            <a:r>
              <a:rPr lang="en-GB" sz="1000" b="0" baseline="0" dirty="0" smtClean="0"/>
              <a:t> number of states, and population to date.</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GB" sz="10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u="sng" baseline="0" dirty="0" smtClean="0"/>
              <a:t>2012: The Nobel Peace Price</a:t>
            </a:r>
          </a:p>
          <a:p>
            <a:pPr marL="171450" lvl="0" indent="-171450">
              <a:buFontTx/>
              <a:buChar char="-"/>
            </a:pPr>
            <a:r>
              <a:rPr lang="en-GB" sz="1000" kern="1200" dirty="0" smtClean="0">
                <a:solidFill>
                  <a:schemeClr val="tx1"/>
                </a:solidFill>
                <a:effectLst/>
                <a:latin typeface="Arial" charset="0"/>
                <a:ea typeface="+mn-ea"/>
                <a:cs typeface="+mn-cs"/>
              </a:rPr>
              <a:t>The EU receives the </a:t>
            </a:r>
            <a:r>
              <a:rPr lang="en-GB" sz="1000" b="1" kern="1200" dirty="0" smtClean="0">
                <a:solidFill>
                  <a:schemeClr val="tx1"/>
                </a:solidFill>
                <a:effectLst/>
                <a:latin typeface="Arial" charset="0"/>
                <a:ea typeface="+mn-ea"/>
                <a:cs typeface="+mn-cs"/>
              </a:rPr>
              <a:t>Nobel Peace Prize </a:t>
            </a:r>
            <a:r>
              <a:rPr lang="en-GB" sz="1000" kern="1200" dirty="0" smtClean="0">
                <a:solidFill>
                  <a:schemeClr val="tx1"/>
                </a:solidFill>
                <a:effectLst/>
                <a:latin typeface="Arial" charset="0"/>
                <a:ea typeface="+mn-ea"/>
                <a:cs typeface="+mn-cs"/>
              </a:rPr>
              <a:t>for advancing the causes of </a:t>
            </a:r>
            <a:r>
              <a:rPr lang="en-GB" sz="1000" b="1" kern="1200" dirty="0" smtClean="0">
                <a:solidFill>
                  <a:schemeClr val="tx1"/>
                </a:solidFill>
                <a:effectLst/>
                <a:latin typeface="Arial" charset="0"/>
                <a:ea typeface="+mn-ea"/>
                <a:cs typeface="+mn-cs"/>
              </a:rPr>
              <a:t>peace</a:t>
            </a:r>
            <a:r>
              <a:rPr lang="en-GB" sz="1000" kern="120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reconciliation</a:t>
            </a:r>
            <a:r>
              <a:rPr lang="en-GB" sz="1000" kern="120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democracy</a:t>
            </a:r>
            <a:r>
              <a:rPr lang="en-GB" sz="1000" kern="1200" dirty="0" smtClean="0">
                <a:solidFill>
                  <a:schemeClr val="tx1"/>
                </a:solidFill>
                <a:effectLst/>
                <a:latin typeface="Arial" charset="0"/>
                <a:ea typeface="+mn-ea"/>
                <a:cs typeface="+mn-cs"/>
              </a:rPr>
              <a:t> and </a:t>
            </a:r>
            <a:r>
              <a:rPr lang="en-GB" sz="1000" b="1" kern="1200" dirty="0" smtClean="0">
                <a:solidFill>
                  <a:schemeClr val="tx1"/>
                </a:solidFill>
                <a:effectLst/>
                <a:latin typeface="Arial" charset="0"/>
                <a:ea typeface="+mn-ea"/>
                <a:cs typeface="+mn-cs"/>
              </a:rPr>
              <a:t>human rights</a:t>
            </a:r>
            <a:r>
              <a:rPr lang="en-GB" sz="1000" kern="1200" dirty="0" smtClean="0">
                <a:solidFill>
                  <a:schemeClr val="tx1"/>
                </a:solidFill>
                <a:effectLst/>
                <a:latin typeface="Arial" charset="0"/>
                <a:ea typeface="+mn-ea"/>
                <a:cs typeface="+mn-cs"/>
              </a:rPr>
              <a:t> in Europe.</a:t>
            </a:r>
          </a:p>
          <a:p>
            <a:pPr marL="171450" lvl="0" indent="-171450">
              <a:buFontTx/>
              <a:buChar char="-"/>
            </a:pPr>
            <a:r>
              <a:rPr lang="en-GB" sz="1000" kern="1200" dirty="0" smtClean="0">
                <a:solidFill>
                  <a:schemeClr val="tx1"/>
                </a:solidFill>
                <a:effectLst/>
                <a:latin typeface="Arial" charset="0"/>
                <a:ea typeface="+mn-ea"/>
                <a:cs typeface="+mn-cs"/>
              </a:rPr>
              <a:t>The EU decided to dedicate the </a:t>
            </a:r>
            <a:r>
              <a:rPr lang="en-GB" sz="1000" b="1" kern="1200" dirty="0" smtClean="0">
                <a:solidFill>
                  <a:schemeClr val="tx1"/>
                </a:solidFill>
                <a:effectLst/>
                <a:latin typeface="Arial" charset="0"/>
                <a:ea typeface="+mn-ea"/>
                <a:cs typeface="+mn-cs"/>
              </a:rPr>
              <a:t>prize money </a:t>
            </a:r>
            <a:r>
              <a:rPr lang="en-GB" sz="1000" kern="1200" dirty="0" smtClean="0">
                <a:solidFill>
                  <a:schemeClr val="tx1"/>
                </a:solidFill>
                <a:effectLst/>
                <a:latin typeface="Arial" charset="0"/>
                <a:ea typeface="+mn-ea"/>
                <a:cs typeface="+mn-cs"/>
              </a:rPr>
              <a:t>(€930,000) to </a:t>
            </a:r>
            <a:r>
              <a:rPr lang="en-GB" sz="1000" b="1" kern="1200" dirty="0" smtClean="0">
                <a:solidFill>
                  <a:schemeClr val="tx1"/>
                </a:solidFill>
                <a:effectLst/>
                <a:latin typeface="Arial" charset="0"/>
                <a:ea typeface="+mn-ea"/>
                <a:cs typeface="+mn-cs"/>
              </a:rPr>
              <a:t>children</a:t>
            </a:r>
            <a:r>
              <a:rPr lang="en-GB" sz="1000" kern="1200" dirty="0" smtClean="0">
                <a:solidFill>
                  <a:schemeClr val="tx1"/>
                </a:solidFill>
                <a:effectLst/>
                <a:latin typeface="Arial" charset="0"/>
                <a:ea typeface="+mn-ea"/>
                <a:cs typeface="+mn-cs"/>
              </a:rPr>
              <a:t> growing up in conflict situations, and to provide a matching amount, to bring the donation to €2 million. As a result, more than 28,000 children have so far benefited from the 4 emergency-education projects selected last year.</a:t>
            </a:r>
          </a:p>
          <a:p>
            <a:pPr marL="171450" indent="-171450">
              <a:buFontTx/>
              <a:buChar char="-"/>
            </a:pPr>
            <a:endParaRPr lang="en-US" sz="1000" b="1" u="sng"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n-GB"/>
          </a:p>
        </p:txBody>
      </p:sp>
    </p:spTree>
    <p:extLst>
      <p:ext uri="{BB962C8B-B14F-4D97-AF65-F5344CB8AC3E}">
        <p14:creationId xmlns:p14="http://schemas.microsoft.com/office/powerpoint/2010/main" val="6367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000" b="1" u="sng" dirty="0" smtClean="0"/>
              <a:t>Energy Union</a:t>
            </a:r>
          </a:p>
          <a:p>
            <a:pPr marL="0" indent="0">
              <a:buFontTx/>
              <a:buNone/>
            </a:pPr>
            <a:endParaRPr lang="en-GB" sz="1000" b="1" u="sng" dirty="0" smtClean="0"/>
          </a:p>
          <a:p>
            <a:pPr marL="171450" indent="-171450">
              <a:buFontTx/>
              <a:buChar char="-"/>
            </a:pPr>
            <a:r>
              <a:rPr lang="en-GB" sz="1000" dirty="0" smtClean="0"/>
              <a:t>The EU imports more than half of all the energy it consumes. Its import </a:t>
            </a:r>
            <a:r>
              <a:rPr lang="en-GB" sz="1000" b="1" dirty="0" smtClean="0"/>
              <a:t>dependency</a:t>
            </a:r>
            <a:r>
              <a:rPr lang="en-GB" sz="1000" dirty="0" smtClean="0"/>
              <a:t> is particularly high for crude </a:t>
            </a:r>
            <a:r>
              <a:rPr lang="en-GB" sz="1000" b="1" dirty="0" smtClean="0"/>
              <a:t>oil</a:t>
            </a:r>
            <a:r>
              <a:rPr lang="en-GB" sz="1000" dirty="0" smtClean="0"/>
              <a:t> (more than 90%) and </a:t>
            </a:r>
            <a:r>
              <a:rPr lang="en-GB" sz="1000" b="1" dirty="0" smtClean="0"/>
              <a:t>natural gas </a:t>
            </a:r>
            <a:r>
              <a:rPr lang="en-GB" sz="1000" dirty="0" smtClean="0"/>
              <a:t>(66%). The total import bill is more than </a:t>
            </a:r>
            <a:r>
              <a:rPr lang="en-GB" sz="1000" b="1" dirty="0" smtClean="0"/>
              <a:t>€1 billion per day</a:t>
            </a:r>
            <a:r>
              <a:rPr lang="en-GB" sz="1000" dirty="0" smtClean="0"/>
              <a:t>.</a:t>
            </a:r>
          </a:p>
          <a:p>
            <a:pPr marL="171450" indent="-171450">
              <a:buFontTx/>
              <a:buChar char="-"/>
            </a:pPr>
            <a:r>
              <a:rPr lang="en-GB" sz="1000" dirty="0" smtClean="0"/>
              <a:t>Many countries are also </a:t>
            </a:r>
            <a:r>
              <a:rPr lang="en-GB" sz="1000" b="1" dirty="0" smtClean="0"/>
              <a:t>heavily reliant on a single supplier</a:t>
            </a:r>
            <a:r>
              <a:rPr lang="en-GB" sz="1000" dirty="0" smtClean="0"/>
              <a:t>, including some that rely entirely on Russia for their natural gas. This dependence leaves them </a:t>
            </a:r>
            <a:r>
              <a:rPr lang="en-GB" sz="1000" b="1" dirty="0" smtClean="0"/>
              <a:t>vulnerable</a:t>
            </a:r>
            <a:r>
              <a:rPr lang="en-GB" sz="1000" dirty="0" smtClean="0"/>
              <a:t> to supply disruptions, whether caused by political or commercial disputes, or infrastructure failure. For instance, a 2009 gas dispute between Russia and transit-country Ukraine, left many EU countries with severe shortages.</a:t>
            </a:r>
          </a:p>
          <a:p>
            <a:pPr marL="171450" indent="-171450">
              <a:buFontTx/>
              <a:buChar char="-"/>
            </a:pPr>
            <a:endParaRPr lang="en-GB" sz="1000" b="1" u="sng" dirty="0" smtClean="0"/>
          </a:p>
          <a:p>
            <a:pPr marL="173627" indent="-173627">
              <a:buFontTx/>
              <a:buChar char="-"/>
            </a:pPr>
            <a:r>
              <a:rPr lang="en-GB" sz="1000" dirty="0" smtClean="0"/>
              <a:t>The Energy Union means making energy more </a:t>
            </a:r>
            <a:r>
              <a:rPr lang="en-GB" sz="1000" b="1" dirty="0" smtClean="0"/>
              <a:t>secure</a:t>
            </a:r>
            <a:r>
              <a:rPr lang="en-GB" sz="1000" dirty="0" smtClean="0"/>
              <a:t>, </a:t>
            </a:r>
            <a:r>
              <a:rPr lang="en-GB" sz="1000" b="1" dirty="0" smtClean="0"/>
              <a:t>affordable</a:t>
            </a:r>
            <a:r>
              <a:rPr lang="en-GB" sz="1000" dirty="0" smtClean="0"/>
              <a:t> and </a:t>
            </a:r>
            <a:r>
              <a:rPr lang="en-GB" sz="1000" b="1" dirty="0" smtClean="0"/>
              <a:t>sustainable</a:t>
            </a:r>
            <a:r>
              <a:rPr lang="en-GB" sz="1000" dirty="0" smtClean="0"/>
              <a:t>.</a:t>
            </a:r>
          </a:p>
          <a:p>
            <a:pPr marL="173627" indent="-173627">
              <a:buFontTx/>
              <a:buChar char="-"/>
            </a:pPr>
            <a:r>
              <a:rPr lang="en-GB" sz="1000" dirty="0" smtClean="0"/>
              <a:t>It allows a </a:t>
            </a:r>
            <a:r>
              <a:rPr lang="en-GB" sz="1000" b="1" dirty="0" smtClean="0"/>
              <a:t>free</a:t>
            </a:r>
            <a:r>
              <a:rPr lang="en-GB" sz="1000" dirty="0" smtClean="0"/>
              <a:t> </a:t>
            </a:r>
            <a:r>
              <a:rPr lang="en-GB" sz="1000" b="1" dirty="0" smtClean="0"/>
              <a:t>flow</a:t>
            </a:r>
            <a:r>
              <a:rPr lang="en-GB" sz="1000" dirty="0" smtClean="0"/>
              <a:t> </a:t>
            </a:r>
            <a:r>
              <a:rPr lang="en-GB" sz="1000" b="1" dirty="0" smtClean="0"/>
              <a:t>of</a:t>
            </a:r>
            <a:r>
              <a:rPr lang="en-GB" sz="1000" dirty="0" smtClean="0"/>
              <a:t> </a:t>
            </a:r>
            <a:r>
              <a:rPr lang="en-GB" sz="1000" b="1" dirty="0" smtClean="0"/>
              <a:t>energy</a:t>
            </a:r>
            <a:r>
              <a:rPr lang="en-GB" sz="1000" dirty="0" smtClean="0"/>
              <a:t> across borders and a secure supply in every EU country, for every European.</a:t>
            </a:r>
          </a:p>
          <a:p>
            <a:pPr marL="173627" indent="-173627">
              <a:buFontTx/>
              <a:buChar char="-"/>
            </a:pPr>
            <a:r>
              <a:rPr lang="en-GB" sz="1000" dirty="0" smtClean="0"/>
              <a:t>New technologies and renewed infrastructure cut </a:t>
            </a:r>
            <a:r>
              <a:rPr lang="en-GB" sz="1000" b="1" dirty="0" smtClean="0"/>
              <a:t>household</a:t>
            </a:r>
            <a:r>
              <a:rPr lang="en-GB" sz="1000" dirty="0" smtClean="0"/>
              <a:t> </a:t>
            </a:r>
            <a:r>
              <a:rPr lang="en-GB" sz="1000" b="1" dirty="0" smtClean="0"/>
              <a:t>bills</a:t>
            </a:r>
            <a:r>
              <a:rPr lang="en-GB" sz="1000" dirty="0" smtClean="0"/>
              <a:t> and create </a:t>
            </a:r>
            <a:r>
              <a:rPr lang="en-GB" sz="1000" b="1" dirty="0" smtClean="0"/>
              <a:t>new</a:t>
            </a:r>
            <a:r>
              <a:rPr lang="en-GB" sz="1000" dirty="0" smtClean="0"/>
              <a:t> </a:t>
            </a:r>
            <a:r>
              <a:rPr lang="en-GB" sz="1000" b="1" dirty="0" smtClean="0"/>
              <a:t>jobs</a:t>
            </a:r>
            <a:r>
              <a:rPr lang="en-GB" sz="1000" dirty="0" smtClean="0"/>
              <a:t> and </a:t>
            </a:r>
            <a:r>
              <a:rPr lang="en-GB" sz="1000" b="1" dirty="0" smtClean="0"/>
              <a:t>skills</a:t>
            </a:r>
            <a:r>
              <a:rPr lang="en-GB" sz="1000" dirty="0" smtClean="0"/>
              <a:t>, as companies expand exports and </a:t>
            </a:r>
            <a:r>
              <a:rPr lang="en-GB" sz="1000" b="1" dirty="0" smtClean="0"/>
              <a:t>boost growth</a:t>
            </a:r>
            <a:r>
              <a:rPr lang="en-GB" sz="1000" dirty="0" smtClean="0"/>
              <a:t>.</a:t>
            </a:r>
          </a:p>
          <a:p>
            <a:pPr marL="173627" indent="-173627" defTabSz="926013">
              <a:buFontTx/>
              <a:buChar char="-"/>
              <a:defRPr/>
            </a:pPr>
            <a:r>
              <a:rPr lang="en-GB" sz="1000" dirty="0" smtClean="0"/>
              <a:t>It leads to a </a:t>
            </a:r>
            <a:r>
              <a:rPr lang="en-GB" sz="1000" b="1" dirty="0" smtClean="0"/>
              <a:t>sustainable</a:t>
            </a:r>
            <a:r>
              <a:rPr lang="en-GB" sz="1000" dirty="0" smtClean="0"/>
              <a:t>, </a:t>
            </a:r>
            <a:r>
              <a:rPr lang="en-GB" sz="1000" b="1" dirty="0" smtClean="0"/>
              <a:t>low carbon </a:t>
            </a:r>
            <a:r>
              <a:rPr lang="en-GB" sz="1000" dirty="0" smtClean="0"/>
              <a:t>and </a:t>
            </a:r>
            <a:r>
              <a:rPr lang="en-GB" sz="1000" b="1" dirty="0" smtClean="0"/>
              <a:t>environmentally</a:t>
            </a:r>
            <a:r>
              <a:rPr lang="en-GB" sz="1000" dirty="0" smtClean="0"/>
              <a:t> </a:t>
            </a:r>
            <a:r>
              <a:rPr lang="en-GB" sz="1000" b="1" dirty="0" smtClean="0"/>
              <a:t>friendly</a:t>
            </a:r>
            <a:r>
              <a:rPr lang="en-GB" sz="1000" dirty="0" smtClean="0"/>
              <a:t> </a:t>
            </a:r>
            <a:r>
              <a:rPr lang="en-GB" sz="1000" b="1" dirty="0" smtClean="0"/>
              <a:t>economy</a:t>
            </a:r>
            <a:r>
              <a:rPr lang="en-GB" sz="1000" dirty="0" smtClean="0"/>
              <a:t>, putting Europe at the forefront of renewable energy production and the fight against global warming.</a:t>
            </a:r>
            <a:endParaRPr lang="en-GB" sz="1000" baseline="0" dirty="0" smtClean="0"/>
          </a:p>
          <a:p>
            <a:endParaRPr lang="en-GB" sz="1000" b="1" u="sng" dirty="0" smtClean="0"/>
          </a:p>
          <a:p>
            <a:endParaRPr lang="en-GB" sz="1000" b="1" u="sng" dirty="0" smtClean="0"/>
          </a:p>
          <a:p>
            <a:r>
              <a:rPr lang="en-GB" sz="1000" b="1" u="sng" dirty="0" smtClean="0"/>
              <a:t>EU Global Strategy</a:t>
            </a:r>
          </a:p>
          <a:p>
            <a:endParaRPr lang="en-GB" sz="1000" b="1" u="sng" dirty="0" smtClean="0"/>
          </a:p>
          <a:p>
            <a:pPr marL="171450" indent="-171450">
              <a:buFontTx/>
              <a:buChar char="-"/>
            </a:pPr>
            <a:r>
              <a:rPr lang="en-GB" sz="1000" dirty="0" smtClean="0"/>
              <a:t>High Representative Federica Mogherini presented the EU Global Strategy on foreign and security policy to EU leaders meeting in Brussels at the EU summit on 28 June 2016. </a:t>
            </a:r>
          </a:p>
          <a:p>
            <a:pPr marL="171450" indent="-171450">
              <a:buFontTx/>
              <a:buChar char="-"/>
            </a:pPr>
            <a:r>
              <a:rPr lang="en-GB" sz="1000" dirty="0" smtClean="0"/>
              <a:t>Mogherini was mandated to prepare the new strategy by the European Council in June 2015 and invited to present it to leaders in June of this year. The strategy is the result of an open and transparent process: over the past year, extensive consultations took place with the EU Member States, the European institutions (including the European Commission and the European Parliament), and European civil society at large, including think thanks. </a:t>
            </a:r>
            <a:endParaRPr lang="en-GB" sz="1000" b="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strategy, under the title </a:t>
            </a:r>
            <a:r>
              <a:rPr lang="en-GB" sz="1000" b="1" dirty="0" smtClean="0"/>
              <a:t>Shared Vision, Common Action: A Stronger Europe, </a:t>
            </a:r>
            <a:r>
              <a:rPr lang="en-GB" sz="1000" dirty="0" smtClean="0"/>
              <a:t>has been elaborated under the leadership of the High Representative. It reflects the collective views expressed in the process and offers a strategic vision for the EU’s global role. In these challenging times, both for Europe and globally, the strategy highlights common ground and presents a common way forward. </a:t>
            </a:r>
            <a:endParaRPr lang="en-GB" sz="1000" b="0" dirty="0" smtClean="0"/>
          </a:p>
          <a:p>
            <a:endParaRPr lang="en-US" sz="1000" dirty="0" smtClean="0"/>
          </a:p>
          <a:p>
            <a:pPr marL="0" indent="0">
              <a:buFontTx/>
              <a:buNone/>
            </a:pPr>
            <a:r>
              <a:rPr lang="en-GB" sz="1000" b="1" u="sng" dirty="0" smtClean="0"/>
              <a:t>Digital Single Market</a:t>
            </a:r>
          </a:p>
          <a:p>
            <a:endParaRPr lang="en-GB" sz="1000" b="1" dirty="0" smtClean="0"/>
          </a:p>
          <a:p>
            <a:pPr marL="171450" lvl="0" indent="-171450">
              <a:buFontTx/>
              <a:buChar char="-"/>
            </a:pPr>
            <a:r>
              <a:rPr lang="en-GB" sz="1000" kern="1200" dirty="0" smtClean="0">
                <a:solidFill>
                  <a:schemeClr val="tx1"/>
                </a:solidFill>
                <a:effectLst/>
                <a:latin typeface="Arial" charset="0"/>
                <a:ea typeface="+mn-ea"/>
                <a:cs typeface="+mn-cs"/>
              </a:rPr>
              <a:t>Europeans often face </a:t>
            </a:r>
            <a:r>
              <a:rPr lang="en-GB" sz="1000" b="1" kern="1200" dirty="0" smtClean="0">
                <a:solidFill>
                  <a:schemeClr val="tx1"/>
                </a:solidFill>
                <a:effectLst/>
                <a:latin typeface="Arial" charset="0"/>
                <a:ea typeface="+mn-ea"/>
                <a:cs typeface="+mn-cs"/>
              </a:rPr>
              <a:t>barriers</a:t>
            </a:r>
            <a:r>
              <a:rPr lang="en-GB" sz="1000" kern="1200" dirty="0" smtClean="0">
                <a:solidFill>
                  <a:schemeClr val="tx1"/>
                </a:solidFill>
                <a:effectLst/>
                <a:latin typeface="Arial" charset="0"/>
                <a:ea typeface="+mn-ea"/>
                <a:cs typeface="+mn-cs"/>
              </a:rPr>
              <a:t> when using online tools and services. This is even though the EU has spent decades bringing down those barriers.</a:t>
            </a:r>
          </a:p>
          <a:p>
            <a:pPr marL="171450" lvl="0" indent="-171450">
              <a:buFontTx/>
              <a:buChar char="-"/>
            </a:pPr>
            <a:r>
              <a:rPr lang="en-GB" sz="1000" b="1" kern="1200" dirty="0" smtClean="0">
                <a:solidFill>
                  <a:schemeClr val="tx1"/>
                </a:solidFill>
                <a:effectLst/>
                <a:latin typeface="Arial" charset="0"/>
                <a:ea typeface="+mn-ea"/>
                <a:cs typeface="+mn-cs"/>
              </a:rPr>
              <a:t>Fragmentation</a:t>
            </a:r>
            <a:r>
              <a:rPr lang="en-GB" sz="1000" kern="1200" dirty="0" smtClean="0">
                <a:solidFill>
                  <a:schemeClr val="tx1"/>
                </a:solidFill>
                <a:effectLst/>
                <a:latin typeface="Arial" charset="0"/>
                <a:ea typeface="+mn-ea"/>
                <a:cs typeface="+mn-cs"/>
              </a:rPr>
              <a:t> and barriers that do not exist in the physical single market are </a:t>
            </a:r>
            <a:r>
              <a:rPr lang="en-GB" sz="1000" b="1" kern="1200" dirty="0" smtClean="0">
                <a:solidFill>
                  <a:schemeClr val="tx1"/>
                </a:solidFill>
                <a:effectLst/>
                <a:latin typeface="Arial" charset="0"/>
                <a:ea typeface="+mn-ea"/>
                <a:cs typeface="+mn-cs"/>
              </a:rPr>
              <a:t>holding the EU back</a:t>
            </a:r>
            <a:r>
              <a:rPr lang="en-GB" sz="1000" kern="1200" dirty="0" smtClean="0">
                <a:solidFill>
                  <a:schemeClr val="tx1"/>
                </a:solidFill>
                <a:effectLst/>
                <a:latin typeface="Arial" charset="0"/>
                <a:ea typeface="+mn-ea"/>
                <a:cs typeface="+mn-cs"/>
              </a:rPr>
              <a:t>.</a:t>
            </a:r>
          </a:p>
          <a:p>
            <a:pPr marL="171450" lvl="0" indent="-171450">
              <a:buFontTx/>
              <a:buChar char="-"/>
            </a:pPr>
            <a:r>
              <a:rPr lang="en-GB" sz="1000" kern="1200" dirty="0" smtClean="0">
                <a:solidFill>
                  <a:schemeClr val="tx1"/>
                </a:solidFill>
                <a:effectLst/>
                <a:latin typeface="Arial" charset="0"/>
                <a:ea typeface="+mn-ea"/>
                <a:cs typeface="+mn-cs"/>
              </a:rPr>
              <a:t>Markets for online service are </a:t>
            </a:r>
            <a:r>
              <a:rPr lang="en-GB" sz="1000" b="1" kern="1200" dirty="0" smtClean="0">
                <a:solidFill>
                  <a:schemeClr val="tx1"/>
                </a:solidFill>
                <a:effectLst/>
                <a:latin typeface="Arial" charset="0"/>
                <a:ea typeface="+mn-ea"/>
                <a:cs typeface="+mn-cs"/>
              </a:rPr>
              <a:t>largely domestic</a:t>
            </a:r>
            <a:r>
              <a:rPr lang="en-GB" sz="1000" kern="1200" dirty="0" smtClean="0">
                <a:solidFill>
                  <a:schemeClr val="tx1"/>
                </a:solidFill>
                <a:effectLst/>
                <a:latin typeface="Arial" charset="0"/>
                <a:ea typeface="+mn-ea"/>
                <a:cs typeface="+mn-cs"/>
              </a:rPr>
              <a:t>. Only 7% of EU small- and medium-sized businesses sell across borders.</a:t>
            </a:r>
            <a:r>
              <a:rPr lang="en-GB" sz="1000" kern="1200" baseline="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This needs to change – the single market needs to be a reality online, as well as on the ground.</a:t>
            </a:r>
          </a:p>
          <a:p>
            <a:pPr marL="0" lvl="0" indent="0">
              <a:buFontTx/>
              <a:buNone/>
            </a:pPr>
            <a:endParaRPr lang="en-GB" sz="1000" kern="1200" dirty="0" smtClean="0">
              <a:solidFill>
                <a:schemeClr val="tx1"/>
              </a:solidFill>
              <a:effectLst/>
              <a:latin typeface="Arial" charset="0"/>
              <a:ea typeface="+mn-ea"/>
              <a:cs typeface="+mn-cs"/>
            </a:endParaRPr>
          </a:p>
          <a:p>
            <a:pPr marL="171450" indent="-171450">
              <a:buFontTx/>
              <a:buChar char="-"/>
            </a:pPr>
            <a:r>
              <a:rPr lang="en-GB" sz="1000" kern="1200" dirty="0" smtClean="0">
                <a:solidFill>
                  <a:schemeClr val="tx1"/>
                </a:solidFill>
                <a:effectLst/>
                <a:latin typeface="Arial" charset="0"/>
                <a:ea typeface="+mn-ea"/>
                <a:cs typeface="+mn-cs"/>
              </a:rPr>
              <a:t>In a </a:t>
            </a:r>
            <a:r>
              <a:rPr lang="en-GB" sz="1000" b="1" kern="1200" dirty="0" smtClean="0">
                <a:solidFill>
                  <a:schemeClr val="tx1"/>
                </a:solidFill>
                <a:effectLst/>
                <a:latin typeface="Arial" charset="0"/>
                <a:ea typeface="+mn-ea"/>
                <a:cs typeface="+mn-cs"/>
              </a:rPr>
              <a:t>digital single market</a:t>
            </a:r>
            <a:r>
              <a:rPr lang="en-GB" sz="1000" kern="1200" dirty="0" smtClean="0">
                <a:solidFill>
                  <a:schemeClr val="tx1"/>
                </a:solidFill>
                <a:effectLst/>
                <a:latin typeface="Arial" charset="0"/>
                <a:ea typeface="+mn-ea"/>
                <a:cs typeface="+mn-cs"/>
              </a:rPr>
              <a:t>, there are fewer barriers, and </a:t>
            </a:r>
            <a:r>
              <a:rPr lang="en-GB" sz="1000" b="1" kern="1200" dirty="0" smtClean="0">
                <a:solidFill>
                  <a:schemeClr val="tx1"/>
                </a:solidFill>
                <a:effectLst/>
                <a:latin typeface="Arial" charset="0"/>
                <a:ea typeface="+mn-ea"/>
                <a:cs typeface="+mn-cs"/>
              </a:rPr>
              <a:t>more opportunities</a:t>
            </a:r>
            <a:r>
              <a:rPr lang="en-GB" sz="1000" kern="1200" dirty="0" smtClean="0">
                <a:solidFill>
                  <a:schemeClr val="tx1"/>
                </a:solidFill>
                <a:effectLst/>
                <a:latin typeface="Arial" charset="0"/>
                <a:ea typeface="+mn-ea"/>
                <a:cs typeface="+mn-cs"/>
              </a:rPr>
              <a:t>: it is a borderless area where people and businesses can trade, innovate and interact legally, safely, securely, and affordably - making their lives easier.</a:t>
            </a:r>
          </a:p>
          <a:p>
            <a:pPr marL="171450" indent="-171450">
              <a:buFontTx/>
              <a:buChar char="-"/>
            </a:pPr>
            <a:endParaRPr lang="en-GB" sz="1000" kern="1200" dirty="0" smtClean="0">
              <a:solidFill>
                <a:schemeClr val="tx1"/>
              </a:solidFill>
              <a:effectLst/>
              <a:latin typeface="Arial" charset="0"/>
              <a:ea typeface="+mn-ea"/>
              <a:cs typeface="+mn-cs"/>
            </a:endParaRPr>
          </a:p>
          <a:p>
            <a:pPr marL="171450" lvl="0" indent="-171450">
              <a:buFontTx/>
              <a:buChar char="-"/>
            </a:pPr>
            <a:r>
              <a:rPr lang="en-GB" sz="1000" kern="1200" dirty="0" smtClean="0">
                <a:solidFill>
                  <a:schemeClr val="tx1"/>
                </a:solidFill>
                <a:effectLst/>
                <a:latin typeface="Arial" charset="0"/>
                <a:ea typeface="+mn-ea"/>
                <a:cs typeface="+mn-cs"/>
              </a:rPr>
              <a:t>The digital single market could contribute </a:t>
            </a:r>
            <a:r>
              <a:rPr lang="en-GB" sz="1000" b="1" kern="1200" dirty="0" smtClean="0">
                <a:solidFill>
                  <a:schemeClr val="tx1"/>
                </a:solidFill>
                <a:effectLst/>
                <a:latin typeface="Arial" charset="0"/>
                <a:ea typeface="+mn-ea"/>
                <a:cs typeface="+mn-cs"/>
              </a:rPr>
              <a:t>€415 billion a year </a:t>
            </a:r>
            <a:r>
              <a:rPr lang="en-GB" sz="1000" kern="1200" dirty="0" smtClean="0">
                <a:solidFill>
                  <a:schemeClr val="tx1"/>
                </a:solidFill>
                <a:effectLst/>
                <a:latin typeface="Arial" charset="0"/>
                <a:ea typeface="+mn-ea"/>
                <a:cs typeface="+mn-cs"/>
              </a:rPr>
              <a:t>to the European economy. </a:t>
            </a:r>
          </a:p>
          <a:p>
            <a:pPr marL="171450" lvl="0" indent="-171450">
              <a:buFontTx/>
              <a:buChar char="-"/>
            </a:pPr>
            <a:r>
              <a:rPr lang="en-GB" sz="1000" kern="1200" dirty="0" smtClean="0">
                <a:solidFill>
                  <a:schemeClr val="tx1"/>
                </a:solidFill>
                <a:effectLst/>
                <a:latin typeface="Arial" charset="0"/>
                <a:ea typeface="+mn-ea"/>
                <a:cs typeface="+mn-cs"/>
              </a:rPr>
              <a:t>It can expand markets and </a:t>
            </a:r>
            <a:r>
              <a:rPr lang="en-GB" sz="1000" b="1" kern="1200" dirty="0" smtClean="0">
                <a:solidFill>
                  <a:schemeClr val="tx1"/>
                </a:solidFill>
                <a:effectLst/>
                <a:latin typeface="Arial" charset="0"/>
                <a:ea typeface="+mn-ea"/>
                <a:cs typeface="+mn-cs"/>
              </a:rPr>
              <a:t>foster more and better services at better prices</a:t>
            </a:r>
            <a:r>
              <a:rPr lang="en-GB" sz="1000" kern="1200" dirty="0" smtClean="0">
                <a:solidFill>
                  <a:schemeClr val="tx1"/>
                </a:solidFill>
                <a:effectLst/>
                <a:latin typeface="Arial" charset="0"/>
                <a:ea typeface="+mn-ea"/>
                <a:cs typeface="+mn-cs"/>
              </a:rPr>
              <a:t>. </a:t>
            </a:r>
          </a:p>
          <a:p>
            <a:pPr marL="171450" lvl="0" indent="-171450">
              <a:buFontTx/>
              <a:buChar char="-"/>
            </a:pPr>
            <a:r>
              <a:rPr lang="en-GB" sz="1000" kern="1200" dirty="0" smtClean="0">
                <a:solidFill>
                  <a:schemeClr val="tx1"/>
                </a:solidFill>
                <a:effectLst/>
                <a:latin typeface="Arial" charset="0"/>
                <a:ea typeface="+mn-ea"/>
                <a:cs typeface="+mn-cs"/>
              </a:rPr>
              <a:t>It can create opportunities for</a:t>
            </a:r>
            <a:r>
              <a:rPr lang="en-GB" sz="1000" b="1" kern="1200" dirty="0" smtClean="0">
                <a:solidFill>
                  <a:schemeClr val="tx1"/>
                </a:solidFill>
                <a:effectLst/>
                <a:latin typeface="Arial" charset="0"/>
                <a:ea typeface="+mn-ea"/>
                <a:cs typeface="+mn-cs"/>
              </a:rPr>
              <a:t> new start-ups </a:t>
            </a:r>
            <a:r>
              <a:rPr lang="en-GB" sz="1000" kern="1200" dirty="0" smtClean="0">
                <a:solidFill>
                  <a:schemeClr val="tx1"/>
                </a:solidFill>
                <a:effectLst/>
                <a:latin typeface="Arial" charset="0"/>
                <a:ea typeface="+mn-ea"/>
                <a:cs typeface="+mn-cs"/>
              </a:rPr>
              <a:t>and allow existing companies to grow and profit within a market of over 500 million people.</a:t>
            </a:r>
          </a:p>
          <a:p>
            <a:pPr marL="171450" lvl="0" indent="-171450">
              <a:buFontTx/>
              <a:buChar char="-"/>
            </a:pPr>
            <a:r>
              <a:rPr lang="en-GB" sz="1000" kern="1200" dirty="0" smtClean="0">
                <a:solidFill>
                  <a:schemeClr val="tx1"/>
                </a:solidFill>
                <a:effectLst/>
                <a:latin typeface="Arial" charset="0"/>
                <a:ea typeface="+mn-ea"/>
                <a:cs typeface="+mn-cs"/>
              </a:rPr>
              <a:t>A completed digital single market will also ensure that Europe maintains its position as a </a:t>
            </a:r>
            <a:r>
              <a:rPr lang="en-GB" sz="1000" b="1" kern="1200" dirty="0" smtClean="0">
                <a:solidFill>
                  <a:schemeClr val="tx1"/>
                </a:solidFill>
                <a:effectLst/>
                <a:latin typeface="Arial" charset="0"/>
                <a:ea typeface="+mn-ea"/>
                <a:cs typeface="+mn-cs"/>
              </a:rPr>
              <a:t>world leader in the digital economy</a:t>
            </a:r>
            <a:r>
              <a:rPr lang="en-GB" sz="1000" kern="1200" dirty="0" smtClean="0">
                <a:solidFill>
                  <a:schemeClr val="tx1"/>
                </a:solidFill>
                <a:effectLst/>
                <a:latin typeface="Arial" charset="0"/>
                <a:ea typeface="+mn-ea"/>
                <a:cs typeface="+mn-cs"/>
              </a:rPr>
              <a:t>, helping European companies to grow globally, and transforming our public services.</a:t>
            </a: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n-GB"/>
          </a:p>
        </p:txBody>
      </p:sp>
    </p:spTree>
    <p:extLst>
      <p:ext uri="{BB962C8B-B14F-4D97-AF65-F5344CB8AC3E}">
        <p14:creationId xmlns:p14="http://schemas.microsoft.com/office/powerpoint/2010/main" val="422703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000" b="1" dirty="0" smtClean="0"/>
              <a:t>To introduce the current Commission</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000" b="1"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n-GB"/>
          </a:p>
        </p:txBody>
      </p:sp>
    </p:spTree>
    <p:extLst>
      <p:ext uri="{BB962C8B-B14F-4D97-AF65-F5344CB8AC3E}">
        <p14:creationId xmlns:p14="http://schemas.microsoft.com/office/powerpoint/2010/main" val="3697897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0" indent="-171440">
              <a:buFontTx/>
              <a:buChar char="-"/>
            </a:pPr>
            <a:r>
              <a:rPr lang="en-US" sz="1000" b="1" dirty="0"/>
              <a:t>To explain the Parliament elections, </a:t>
            </a:r>
            <a:r>
              <a:rPr lang="en-US" sz="1000" b="1" dirty="0" err="1"/>
              <a:t>Juncker's</a:t>
            </a:r>
            <a:r>
              <a:rPr lang="en-US" sz="1000" b="1" dirty="0"/>
              <a:t>  presidency and the composition of his </a:t>
            </a:r>
            <a:r>
              <a:rPr lang="en-US" sz="1000" b="1" dirty="0" smtClean="0"/>
              <a:t>team</a:t>
            </a:r>
          </a:p>
          <a:p>
            <a:pPr marL="0" indent="0">
              <a:buFontTx/>
              <a:buNone/>
            </a:pPr>
            <a:endParaRPr lang="en-US" sz="1000" b="1" dirty="0"/>
          </a:p>
          <a:p>
            <a:endParaRPr lang="en-US" sz="1000" b="1" u="sng" dirty="0"/>
          </a:p>
          <a:p>
            <a:r>
              <a:rPr lang="en-US" sz="1000" b="1" u="sng" dirty="0"/>
              <a:t>European Parliament Elections 2014</a:t>
            </a:r>
          </a:p>
          <a:p>
            <a:endParaRPr lang="en-US" sz="1000" b="1" dirty="0"/>
          </a:p>
          <a:p>
            <a:pPr marL="173616" indent="-173616">
              <a:buFontTx/>
              <a:buChar char="-"/>
            </a:pPr>
            <a:r>
              <a:rPr lang="en-US" sz="1000" u="sng" dirty="0"/>
              <a:t>22-25 May 2014</a:t>
            </a:r>
            <a:r>
              <a:rPr lang="en-US" sz="1000" dirty="0"/>
              <a:t>: 8</a:t>
            </a:r>
            <a:r>
              <a:rPr lang="en-US" sz="1000" baseline="30000" dirty="0"/>
              <a:t>th</a:t>
            </a:r>
            <a:r>
              <a:rPr lang="en-US" sz="1000" dirty="0"/>
              <a:t> parliamentary election since first direct elections held in 1979.</a:t>
            </a:r>
          </a:p>
          <a:p>
            <a:pPr marL="173616" indent="-173616">
              <a:buFontTx/>
              <a:buChar char="-"/>
            </a:pPr>
            <a:endParaRPr lang="en-US" sz="1000" dirty="0"/>
          </a:p>
          <a:p>
            <a:pPr marL="173616" indent="-173616">
              <a:buFontTx/>
              <a:buChar char="-"/>
            </a:pPr>
            <a:r>
              <a:rPr lang="en-US" sz="1000" i="1" dirty="0" err="1"/>
              <a:t>Spitzenkandidaten</a:t>
            </a:r>
            <a:r>
              <a:rPr lang="en-US" sz="1000" dirty="0"/>
              <a:t>:</a:t>
            </a:r>
          </a:p>
          <a:p>
            <a:pPr marL="636595" lvl="1" indent="-173616">
              <a:buFontTx/>
              <a:buChar char="-"/>
            </a:pPr>
            <a:r>
              <a:rPr lang="en-US" sz="1000" dirty="0"/>
              <a:t>Jean-Claude </a:t>
            </a:r>
            <a:r>
              <a:rPr lang="en-US" sz="1000" dirty="0" err="1"/>
              <a:t>Juncker</a:t>
            </a:r>
            <a:r>
              <a:rPr lang="en-US" sz="1000" dirty="0"/>
              <a:t> (European People's Party)</a:t>
            </a:r>
          </a:p>
          <a:p>
            <a:pPr marL="636595" lvl="1" indent="-173616">
              <a:buFontTx/>
              <a:buChar char="-"/>
            </a:pPr>
            <a:r>
              <a:rPr lang="en-US" sz="1000" dirty="0"/>
              <a:t>Martin Schulz (Party for European Socialists)</a:t>
            </a:r>
          </a:p>
          <a:p>
            <a:pPr marL="636595" lvl="1" indent="-173616">
              <a:buFontTx/>
              <a:buChar char="-"/>
            </a:pPr>
            <a:r>
              <a:rPr lang="en-US" sz="1000" dirty="0"/>
              <a:t>Guy </a:t>
            </a:r>
            <a:r>
              <a:rPr lang="en-US" sz="1000" dirty="0" err="1"/>
              <a:t>Verhofstadt</a:t>
            </a:r>
            <a:r>
              <a:rPr lang="en-US" sz="1000" dirty="0"/>
              <a:t> (Alliance of Liberals and Democrats for Europe)</a:t>
            </a:r>
          </a:p>
          <a:p>
            <a:pPr marL="636595" lvl="1" indent="-173616">
              <a:buFontTx/>
              <a:buChar char="-"/>
            </a:pPr>
            <a:r>
              <a:rPr lang="en-US" sz="1000" dirty="0" err="1"/>
              <a:t>Ska</a:t>
            </a:r>
            <a:r>
              <a:rPr lang="en-US" sz="1000" dirty="0"/>
              <a:t> Keller &amp; José </a:t>
            </a:r>
            <a:r>
              <a:rPr lang="en-US" sz="1000" dirty="0" err="1"/>
              <a:t>Bové</a:t>
            </a:r>
            <a:r>
              <a:rPr lang="en-US" sz="1000" dirty="0"/>
              <a:t> (European Green Party)</a:t>
            </a:r>
          </a:p>
          <a:p>
            <a:pPr marL="636595" lvl="1" indent="-173616">
              <a:buFontTx/>
              <a:buChar char="-"/>
            </a:pPr>
            <a:r>
              <a:rPr lang="en-US" sz="1000" dirty="0"/>
              <a:t>Alex </a:t>
            </a:r>
            <a:r>
              <a:rPr lang="en-US" sz="1000" dirty="0" err="1"/>
              <a:t>Tsipras</a:t>
            </a:r>
            <a:r>
              <a:rPr lang="en-US" sz="1000" dirty="0"/>
              <a:t> (Party of the European Left)</a:t>
            </a:r>
          </a:p>
          <a:p>
            <a:endParaRPr lang="en-GB" sz="1000" dirty="0"/>
          </a:p>
          <a:p>
            <a:r>
              <a:rPr lang="en-GB" sz="1000" dirty="0"/>
              <a:t>- European People's Party won 214  out of 751 seats -&gt; most seats for one party.</a:t>
            </a:r>
          </a:p>
          <a:p>
            <a:endParaRPr lang="en-GB" sz="1000" dirty="0"/>
          </a:p>
          <a:p>
            <a:r>
              <a:rPr lang="en-US" sz="1000" u="sng" dirty="0"/>
              <a:t>Follow-up question:</a:t>
            </a:r>
          </a:p>
          <a:p>
            <a:endParaRPr lang="en-US" sz="1000" dirty="0"/>
          </a:p>
          <a:p>
            <a:r>
              <a:rPr lang="en-US" sz="1000" dirty="0"/>
              <a:t>-&gt; Why is the election of the European Parliament of importance for the European Commission?</a:t>
            </a:r>
          </a:p>
        </p:txBody>
      </p:sp>
      <p:sp>
        <p:nvSpPr>
          <p:cNvPr id="4" name="Slide Number Placeholder 3"/>
          <p:cNvSpPr>
            <a:spLocks noGrp="1"/>
          </p:cNvSpPr>
          <p:nvPr>
            <p:ph type="sldNum" sz="quarter" idx="10"/>
          </p:nvPr>
        </p:nvSpPr>
        <p:spPr/>
        <p:txBody>
          <a:bodyPr/>
          <a:lstStyle/>
          <a:p>
            <a:fld id="{B3A36503-9412-4DE3-866A-275637C65926}" type="slidenum">
              <a:rPr lang="en-GB" altLang="en-US" smtClean="0"/>
              <a:pPr/>
              <a:t>19</a:t>
            </a:fld>
            <a:endParaRPr lang="en-GB" altLang="en-US"/>
          </a:p>
        </p:txBody>
      </p:sp>
    </p:spTree>
    <p:extLst>
      <p:ext uri="{BB962C8B-B14F-4D97-AF65-F5344CB8AC3E}">
        <p14:creationId xmlns:p14="http://schemas.microsoft.com/office/powerpoint/2010/main" val="265453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sz="1000" b="1" dirty="0" smtClean="0"/>
              <a:t>To explain the outcome of the European Parliament Elections 2014, </a:t>
            </a:r>
            <a:r>
              <a:rPr lang="en-US" sz="1000" b="1" dirty="0" err="1" smtClean="0"/>
              <a:t>Juncker's</a:t>
            </a:r>
            <a:r>
              <a:rPr lang="en-US" sz="1000" b="1" dirty="0" smtClean="0"/>
              <a:t>  presidency and the composition of his team.</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000" b="1"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n-GB"/>
          </a:p>
        </p:txBody>
      </p:sp>
    </p:spTree>
    <p:extLst>
      <p:ext uri="{BB962C8B-B14F-4D97-AF65-F5344CB8AC3E}">
        <p14:creationId xmlns:p14="http://schemas.microsoft.com/office/powerpoint/2010/main" val="272417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The general election process:</a:t>
            </a:r>
          </a:p>
          <a:p>
            <a:endParaRPr lang="en-GB" sz="1000" dirty="0" smtClean="0"/>
          </a:p>
          <a:p>
            <a:pPr marL="171450" lvl="0" indent="-171450">
              <a:buFontTx/>
              <a:buChar char="-"/>
            </a:pPr>
            <a:r>
              <a:rPr lang="en-GB" sz="1000" kern="1200" dirty="0" smtClean="0">
                <a:solidFill>
                  <a:schemeClr val="tx1"/>
                </a:solidFill>
                <a:effectLst/>
                <a:latin typeface="Arial" charset="0"/>
                <a:ea typeface="+mn-ea"/>
                <a:cs typeface="+mn-cs"/>
              </a:rPr>
              <a:t>A new team of 28 Commissioners (one from each EU Member State) is appointed every 5 years.</a:t>
            </a:r>
          </a:p>
          <a:p>
            <a:pPr marL="171450" lvl="0" indent="-171450">
              <a:buFontTx/>
              <a:buChar char="-"/>
            </a:pPr>
            <a:r>
              <a:rPr lang="en-GB" sz="1000" kern="1200" dirty="0" smtClean="0">
                <a:solidFill>
                  <a:schemeClr val="tx1"/>
                </a:solidFill>
                <a:effectLst/>
                <a:latin typeface="Arial" charset="0"/>
                <a:ea typeface="+mn-ea"/>
                <a:cs typeface="+mn-cs"/>
              </a:rPr>
              <a:t>The </a:t>
            </a:r>
            <a:r>
              <a:rPr lang="en-GB" sz="1000" b="1" kern="1200" dirty="0" smtClean="0">
                <a:solidFill>
                  <a:schemeClr val="tx1"/>
                </a:solidFill>
                <a:effectLst/>
                <a:latin typeface="Arial" charset="0"/>
                <a:ea typeface="+mn-ea"/>
                <a:cs typeface="+mn-cs"/>
              </a:rPr>
              <a:t>candidate for President </a:t>
            </a:r>
            <a:r>
              <a:rPr lang="en-GB" sz="1000" kern="1200" dirty="0" smtClean="0">
                <a:solidFill>
                  <a:schemeClr val="tx1"/>
                </a:solidFill>
                <a:effectLst/>
                <a:latin typeface="Arial" charset="0"/>
                <a:ea typeface="+mn-ea"/>
                <a:cs typeface="+mn-cs"/>
              </a:rPr>
              <a:t>of the Commission is </a:t>
            </a:r>
            <a:r>
              <a:rPr lang="en-GB" sz="1000" b="1" kern="1200" dirty="0" smtClean="0">
                <a:solidFill>
                  <a:schemeClr val="tx1"/>
                </a:solidFill>
                <a:effectLst/>
                <a:latin typeface="Arial" charset="0"/>
                <a:ea typeface="+mn-ea"/>
                <a:cs typeface="+mn-cs"/>
              </a:rPr>
              <a:t>proposed</a:t>
            </a:r>
            <a:r>
              <a:rPr lang="en-GB" sz="1000" kern="1200" dirty="0" smtClean="0">
                <a:solidFill>
                  <a:schemeClr val="tx1"/>
                </a:solidFill>
                <a:effectLst/>
                <a:latin typeface="Arial" charset="0"/>
                <a:ea typeface="+mn-ea"/>
                <a:cs typeface="+mn-cs"/>
              </a:rPr>
              <a:t> to the European Parliament by the </a:t>
            </a:r>
            <a:r>
              <a:rPr lang="en-GB" sz="1000" b="1" kern="1200" dirty="0" smtClean="0">
                <a:solidFill>
                  <a:schemeClr val="tx1"/>
                </a:solidFill>
                <a:effectLst/>
                <a:latin typeface="Arial" charset="0"/>
                <a:ea typeface="+mn-ea"/>
                <a:cs typeface="+mn-cs"/>
              </a:rPr>
              <a:t>European Council, </a:t>
            </a:r>
            <a:r>
              <a:rPr lang="en-GB" sz="1000" kern="1200" dirty="0" smtClean="0">
                <a:solidFill>
                  <a:schemeClr val="tx1"/>
                </a:solidFill>
                <a:effectLst/>
                <a:latin typeface="Arial" charset="0"/>
                <a:ea typeface="+mn-ea"/>
                <a:cs typeface="+mn-cs"/>
              </a:rPr>
              <a:t>deciding by qualified majority and </a:t>
            </a:r>
            <a:r>
              <a:rPr lang="en-GB" sz="1000" b="1" kern="1200" dirty="0" smtClean="0">
                <a:solidFill>
                  <a:schemeClr val="tx1"/>
                </a:solidFill>
                <a:effectLst/>
                <a:latin typeface="Arial" charset="0"/>
                <a:ea typeface="+mn-ea"/>
                <a:cs typeface="+mn-cs"/>
              </a:rPr>
              <a:t>taking into account the elections to the Parliament</a:t>
            </a:r>
            <a:r>
              <a:rPr lang="en-GB" sz="1000" kern="120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(Treaty on European Union, Art. 17).</a:t>
            </a:r>
          </a:p>
          <a:p>
            <a:pPr marL="628650" lvl="1" indent="-171450">
              <a:buFontTx/>
              <a:buChar char="-"/>
            </a:pPr>
            <a:r>
              <a:rPr lang="en-GB" sz="1000" dirty="0" smtClean="0"/>
              <a:t>A </a:t>
            </a:r>
            <a:r>
              <a:rPr lang="en-GB" sz="1000" b="1" dirty="0" smtClean="0"/>
              <a:t>qualified majority </a:t>
            </a:r>
            <a:r>
              <a:rPr lang="en-GB" sz="1000" dirty="0" smtClean="0"/>
              <a:t>is reached if two conditions are met:</a:t>
            </a:r>
            <a:endParaRPr lang="en-GB" sz="1000" kern="1200" dirty="0" smtClean="0">
              <a:solidFill>
                <a:schemeClr val="tx1"/>
              </a:solidFill>
              <a:effectLst/>
              <a:latin typeface="Arial" charset="0"/>
              <a:ea typeface="+mn-ea"/>
              <a:cs typeface="+mn-cs"/>
            </a:endParaRPr>
          </a:p>
          <a:p>
            <a:r>
              <a:rPr lang="en-GB" sz="1000" b="1" dirty="0" smtClean="0"/>
              <a:t>	</a:t>
            </a:r>
            <a:r>
              <a:rPr lang="en-GB" sz="1000" b="0" dirty="0" smtClean="0"/>
              <a:t>1) </a:t>
            </a:r>
            <a:r>
              <a:rPr lang="en-GB" sz="1000" b="1" dirty="0" smtClean="0"/>
              <a:t>55% of member states vote in favour</a:t>
            </a:r>
            <a:r>
              <a:rPr lang="en-GB" sz="1000" dirty="0" smtClean="0"/>
              <a:t> - in practice this means 16 out of 28</a:t>
            </a:r>
            <a:r>
              <a:rPr lang="en-GB" sz="1000" baseline="0" dirty="0" smtClean="0"/>
              <a:t>.</a:t>
            </a:r>
          </a:p>
          <a:p>
            <a:r>
              <a:rPr lang="en-GB" sz="1000" baseline="0" dirty="0" smtClean="0"/>
              <a:t>	2) T</a:t>
            </a:r>
            <a:r>
              <a:rPr lang="en-GB" sz="1000" dirty="0" smtClean="0"/>
              <a:t>he proposal is supported by  member states representing </a:t>
            </a:r>
            <a:r>
              <a:rPr lang="en-GB" sz="1000" b="1" dirty="0" smtClean="0"/>
              <a:t>at least 65% of the total EU population.</a:t>
            </a:r>
            <a:endParaRPr lang="en-GB" sz="1000" kern="1200" dirty="0" smtClean="0">
              <a:solidFill>
                <a:schemeClr val="tx1"/>
              </a:solidFill>
              <a:effectLst/>
              <a:latin typeface="Arial" charset="0"/>
              <a:ea typeface="+mn-ea"/>
              <a:cs typeface="+mn-cs"/>
            </a:endParaRPr>
          </a:p>
          <a:p>
            <a:pPr marL="171450" lvl="0" indent="-171450">
              <a:buFontTx/>
              <a:buChar char="-"/>
            </a:pPr>
            <a:r>
              <a:rPr lang="en-GB" sz="1000" kern="1200" dirty="0" smtClean="0">
                <a:solidFill>
                  <a:schemeClr val="tx1"/>
                </a:solidFill>
                <a:effectLst/>
                <a:latin typeface="Arial" charset="0"/>
                <a:ea typeface="+mn-ea"/>
                <a:cs typeface="+mn-cs"/>
              </a:rPr>
              <a:t>The </a:t>
            </a:r>
            <a:r>
              <a:rPr lang="en-GB" sz="1000" b="1" kern="1200" dirty="0" smtClean="0">
                <a:solidFill>
                  <a:schemeClr val="tx1"/>
                </a:solidFill>
                <a:effectLst/>
                <a:latin typeface="Arial" charset="0"/>
                <a:ea typeface="+mn-ea"/>
                <a:cs typeface="+mn-cs"/>
              </a:rPr>
              <a:t>Commission President </a:t>
            </a:r>
            <a:r>
              <a:rPr lang="en-GB" sz="1000" b="0" kern="1200" dirty="0" smtClean="0">
                <a:solidFill>
                  <a:schemeClr val="tx1"/>
                </a:solidFill>
                <a:effectLst/>
                <a:latin typeface="Arial" charset="0"/>
                <a:ea typeface="+mn-ea"/>
                <a:cs typeface="+mn-cs"/>
              </a:rPr>
              <a:t>is then </a:t>
            </a:r>
            <a:r>
              <a:rPr lang="en-GB" sz="1000" b="1" kern="1200" dirty="0" smtClean="0">
                <a:solidFill>
                  <a:schemeClr val="tx1"/>
                </a:solidFill>
                <a:effectLst/>
                <a:latin typeface="Arial" charset="0"/>
                <a:ea typeface="+mn-ea"/>
                <a:cs typeface="+mn-cs"/>
              </a:rPr>
              <a:t>elected </a:t>
            </a:r>
            <a:r>
              <a:rPr lang="en-GB" sz="1000" kern="1200" dirty="0" smtClean="0">
                <a:solidFill>
                  <a:schemeClr val="tx1"/>
                </a:solidFill>
                <a:effectLst/>
                <a:latin typeface="Arial" charset="0"/>
                <a:ea typeface="+mn-ea"/>
                <a:cs typeface="+mn-cs"/>
              </a:rPr>
              <a:t>by the </a:t>
            </a:r>
            <a:r>
              <a:rPr lang="en-GB" sz="1000" b="1" kern="1200" dirty="0" smtClean="0">
                <a:solidFill>
                  <a:schemeClr val="tx1"/>
                </a:solidFill>
                <a:effectLst/>
                <a:latin typeface="Arial" charset="0"/>
                <a:ea typeface="+mn-ea"/>
                <a:cs typeface="+mn-cs"/>
              </a:rPr>
              <a:t>Parliament </a:t>
            </a:r>
            <a:r>
              <a:rPr lang="en-GB" sz="1000" kern="1200" dirty="0" smtClean="0">
                <a:solidFill>
                  <a:schemeClr val="tx1"/>
                </a:solidFill>
                <a:effectLst/>
                <a:latin typeface="Arial" charset="0"/>
                <a:ea typeface="+mn-ea"/>
                <a:cs typeface="+mn-cs"/>
              </a:rPr>
              <a:t>by a majority of MEPs (at least 376 out of 751 votes).</a:t>
            </a:r>
          </a:p>
          <a:p>
            <a:pPr marL="171450" lvl="0" indent="-171450">
              <a:buFontTx/>
              <a:buChar char="-"/>
            </a:pPr>
            <a:r>
              <a:rPr lang="en-GB" sz="1000" kern="1200" dirty="0" smtClean="0">
                <a:solidFill>
                  <a:schemeClr val="tx1"/>
                </a:solidFill>
                <a:effectLst/>
                <a:latin typeface="Arial" charset="0"/>
                <a:ea typeface="+mn-ea"/>
                <a:cs typeface="+mn-cs"/>
              </a:rPr>
              <a:t>Following this election, the </a:t>
            </a:r>
            <a:r>
              <a:rPr lang="en-GB" sz="1000" b="1" kern="1200" dirty="0" smtClean="0">
                <a:solidFill>
                  <a:schemeClr val="tx1"/>
                </a:solidFill>
                <a:effectLst/>
                <a:latin typeface="Arial" charset="0"/>
                <a:ea typeface="+mn-ea"/>
                <a:cs typeface="+mn-cs"/>
              </a:rPr>
              <a:t>President-elect </a:t>
            </a:r>
            <a:r>
              <a:rPr lang="en-GB" sz="1000" b="0" kern="1200" dirty="0" smtClean="0">
                <a:solidFill>
                  <a:schemeClr val="tx1"/>
                </a:solidFill>
                <a:effectLst/>
                <a:latin typeface="Arial" charset="0"/>
                <a:ea typeface="+mn-ea"/>
                <a:cs typeface="+mn-cs"/>
              </a:rPr>
              <a:t>selects the 27 other</a:t>
            </a:r>
            <a:r>
              <a:rPr lang="en-GB" sz="1000" b="1" kern="1200" dirty="0" smtClean="0">
                <a:solidFill>
                  <a:schemeClr val="tx1"/>
                </a:solidFill>
                <a:effectLst/>
                <a:latin typeface="Arial" charset="0"/>
                <a:ea typeface="+mn-ea"/>
                <a:cs typeface="+mn-cs"/>
              </a:rPr>
              <a:t> Commissioners</a:t>
            </a:r>
            <a:r>
              <a:rPr lang="en-GB" sz="1000" kern="1200" dirty="0" smtClean="0">
                <a:solidFill>
                  <a:schemeClr val="tx1"/>
                </a:solidFill>
                <a:effectLst/>
                <a:latin typeface="Arial" charset="0"/>
                <a:ea typeface="+mn-ea"/>
                <a:cs typeface="+mn-cs"/>
              </a:rPr>
              <a:t> , on the basis of the suggestions made by member countries.</a:t>
            </a:r>
          </a:p>
          <a:p>
            <a:pPr marL="171450" lvl="0" indent="-171450">
              <a:buFontTx/>
              <a:buChar char="-"/>
            </a:pPr>
            <a:r>
              <a:rPr lang="en-GB" sz="1000" kern="1200" dirty="0" smtClean="0">
                <a:solidFill>
                  <a:schemeClr val="tx1"/>
                </a:solidFill>
                <a:effectLst/>
                <a:latin typeface="Arial" charset="0"/>
                <a:ea typeface="+mn-ea"/>
                <a:cs typeface="+mn-cs"/>
              </a:rPr>
              <a:t>The </a:t>
            </a:r>
            <a:r>
              <a:rPr lang="en-GB" sz="1000" b="1" kern="1200" dirty="0" smtClean="0">
                <a:solidFill>
                  <a:schemeClr val="tx1"/>
                </a:solidFill>
                <a:effectLst/>
                <a:latin typeface="Arial" charset="0"/>
                <a:ea typeface="+mn-ea"/>
                <a:cs typeface="+mn-cs"/>
              </a:rPr>
              <a:t>final list of Commissioners-designate </a:t>
            </a:r>
            <a:r>
              <a:rPr lang="en-GB" sz="1000" kern="1200" dirty="0" smtClean="0">
                <a:solidFill>
                  <a:schemeClr val="tx1"/>
                </a:solidFill>
                <a:effectLst/>
                <a:latin typeface="Arial" charset="0"/>
                <a:ea typeface="+mn-ea"/>
                <a:cs typeface="+mn-cs"/>
              </a:rPr>
              <a:t>has then to be agreed between the </a:t>
            </a:r>
            <a:r>
              <a:rPr lang="en-GB" sz="1000" b="1" kern="1200" dirty="0" smtClean="0">
                <a:solidFill>
                  <a:schemeClr val="tx1"/>
                </a:solidFill>
                <a:effectLst/>
                <a:latin typeface="Arial" charset="0"/>
                <a:ea typeface="+mn-ea"/>
                <a:cs typeface="+mn-cs"/>
              </a:rPr>
              <a:t>President-elect and the Council</a:t>
            </a:r>
            <a:r>
              <a:rPr lang="en-GB" sz="1000" kern="1200" dirty="0" smtClean="0">
                <a:solidFill>
                  <a:schemeClr val="tx1"/>
                </a:solidFill>
                <a:effectLst/>
                <a:latin typeface="Arial" charset="0"/>
                <a:ea typeface="+mn-ea"/>
                <a:cs typeface="+mn-cs"/>
              </a:rPr>
              <a:t>. </a:t>
            </a:r>
          </a:p>
          <a:p>
            <a:pPr marL="171450" lvl="0" indent="-171450">
              <a:buFontTx/>
              <a:buChar char="-"/>
            </a:pPr>
            <a:r>
              <a:rPr lang="en-GB" sz="1000" kern="1200" dirty="0" smtClean="0">
                <a:solidFill>
                  <a:schemeClr val="tx1"/>
                </a:solidFill>
                <a:effectLst/>
                <a:latin typeface="Arial" charset="0"/>
                <a:ea typeface="+mn-ea"/>
                <a:cs typeface="+mn-cs"/>
              </a:rPr>
              <a:t>The Commission as a whole needs the Parliament's consent. Before this, Commissioners-designate are assessed by the Parliament committees in specific hearings.</a:t>
            </a:r>
          </a:p>
          <a:p>
            <a:pPr marL="0" indent="0" defTabSz="925957">
              <a:buFontTx/>
              <a:buNone/>
              <a:defRPr/>
            </a:pPr>
            <a:endParaRPr lang="en-US" sz="1000" b="1" dirty="0" smtClean="0"/>
          </a:p>
          <a:p>
            <a:r>
              <a:rPr lang="en-GB" sz="1000" b="1" u="sng" kern="1200" dirty="0" err="1" smtClean="0">
                <a:solidFill>
                  <a:schemeClr val="tx1"/>
                </a:solidFill>
                <a:effectLst/>
                <a:latin typeface="Arial" charset="0"/>
                <a:ea typeface="+mn-ea"/>
                <a:cs typeface="+mn-cs"/>
              </a:rPr>
              <a:t>Juncker's</a:t>
            </a:r>
            <a:r>
              <a:rPr lang="en-GB" sz="1000" b="1" u="sng" kern="1200" dirty="0" smtClean="0">
                <a:solidFill>
                  <a:schemeClr val="tx1"/>
                </a:solidFill>
                <a:effectLst/>
                <a:latin typeface="Arial" charset="0"/>
                <a:ea typeface="+mn-ea"/>
                <a:cs typeface="+mn-cs"/>
              </a:rPr>
              <a:t> election process (2014):</a:t>
            </a:r>
            <a:endParaRPr lang="en-GB" sz="1000" kern="1200" dirty="0" smtClean="0">
              <a:solidFill>
                <a:schemeClr val="tx1"/>
              </a:solidFill>
              <a:effectLst/>
              <a:latin typeface="Arial" charset="0"/>
              <a:ea typeface="+mn-ea"/>
              <a:cs typeface="+mn-cs"/>
            </a:endParaRPr>
          </a:p>
          <a:p>
            <a:pPr marL="171450" lvl="0" indent="-171450">
              <a:buFontTx/>
              <a:buChar char="-"/>
            </a:pPr>
            <a:r>
              <a:rPr lang="en-GB" sz="1000" b="1" kern="1200" dirty="0" smtClean="0">
                <a:solidFill>
                  <a:schemeClr val="tx1"/>
                </a:solidFill>
                <a:effectLst/>
                <a:latin typeface="Arial" charset="0"/>
                <a:ea typeface="+mn-ea"/>
                <a:cs typeface="+mn-cs"/>
              </a:rPr>
              <a:t>May</a:t>
            </a:r>
            <a:r>
              <a:rPr lang="en-GB" sz="1000" kern="1200" dirty="0" smtClean="0">
                <a:solidFill>
                  <a:schemeClr val="tx1"/>
                </a:solidFill>
                <a:effectLst/>
                <a:latin typeface="Arial" charset="0"/>
                <a:ea typeface="+mn-ea"/>
                <a:cs typeface="+mn-cs"/>
              </a:rPr>
              <a:t> : EPP wins most seats in the European Parliament.</a:t>
            </a:r>
          </a:p>
          <a:p>
            <a:pPr marL="171450" lvl="0" indent="-171450">
              <a:buFontTx/>
              <a:buChar char="-"/>
            </a:pPr>
            <a:r>
              <a:rPr lang="en-GB" sz="1000" b="1" kern="1200" dirty="0" smtClean="0">
                <a:solidFill>
                  <a:schemeClr val="tx1"/>
                </a:solidFill>
                <a:effectLst/>
                <a:latin typeface="Arial" charset="0"/>
                <a:ea typeface="+mn-ea"/>
                <a:cs typeface="+mn-cs"/>
              </a:rPr>
              <a:t>June</a:t>
            </a:r>
            <a:r>
              <a:rPr lang="en-GB" sz="1000" kern="1200" dirty="0" smtClean="0">
                <a:solidFill>
                  <a:schemeClr val="tx1"/>
                </a:solidFill>
                <a:effectLst/>
                <a:latin typeface="Arial" charset="0"/>
                <a:ea typeface="+mn-ea"/>
                <a:cs typeface="+mn-cs"/>
              </a:rPr>
              <a:t>: European Council nominates </a:t>
            </a:r>
            <a:r>
              <a:rPr lang="en-GB" sz="1000" kern="1200" dirty="0" err="1" smtClean="0">
                <a:solidFill>
                  <a:schemeClr val="tx1"/>
                </a:solidFill>
                <a:effectLst/>
                <a:latin typeface="Arial" charset="0"/>
                <a:ea typeface="+mn-ea"/>
                <a:cs typeface="+mn-cs"/>
              </a:rPr>
              <a:t>Juncker</a:t>
            </a:r>
            <a:r>
              <a:rPr lang="en-GB" sz="1000" kern="1200" dirty="0" smtClean="0">
                <a:solidFill>
                  <a:schemeClr val="tx1"/>
                </a:solidFill>
                <a:effectLst/>
                <a:latin typeface="Arial" charset="0"/>
                <a:ea typeface="+mn-ea"/>
                <a:cs typeface="+mn-cs"/>
              </a:rPr>
              <a:t> for Commission President.</a:t>
            </a:r>
          </a:p>
          <a:p>
            <a:pPr marL="171450" lvl="0" indent="-171450">
              <a:buFontTx/>
              <a:buChar char="-"/>
            </a:pPr>
            <a:r>
              <a:rPr lang="en-GB" sz="1000" b="1" kern="1200" dirty="0" smtClean="0">
                <a:solidFill>
                  <a:schemeClr val="tx1"/>
                </a:solidFill>
                <a:effectLst/>
                <a:latin typeface="Arial" charset="0"/>
                <a:ea typeface="+mn-ea"/>
                <a:cs typeface="+mn-cs"/>
              </a:rPr>
              <a:t>July</a:t>
            </a:r>
            <a:r>
              <a:rPr lang="en-GB" sz="1000" kern="1200" dirty="0" smtClean="0">
                <a:solidFill>
                  <a:schemeClr val="tx1"/>
                </a:solidFill>
                <a:effectLst/>
                <a:latin typeface="Arial" charset="0"/>
                <a:ea typeface="+mn-ea"/>
                <a:cs typeface="+mn-cs"/>
              </a:rPr>
              <a:t>: Parliament confirms </a:t>
            </a:r>
            <a:r>
              <a:rPr lang="en-GB" sz="1000" kern="1200" dirty="0" err="1" smtClean="0">
                <a:solidFill>
                  <a:schemeClr val="tx1"/>
                </a:solidFill>
                <a:effectLst/>
                <a:latin typeface="Arial" charset="0"/>
                <a:ea typeface="+mn-ea"/>
                <a:cs typeface="+mn-cs"/>
              </a:rPr>
              <a:t>Juncker</a:t>
            </a:r>
            <a:r>
              <a:rPr lang="en-GB" sz="1000" kern="1200" dirty="0" smtClean="0">
                <a:solidFill>
                  <a:schemeClr val="tx1"/>
                </a:solidFill>
                <a:effectLst/>
                <a:latin typeface="Arial" charset="0"/>
                <a:ea typeface="+mn-ea"/>
                <a:cs typeface="+mn-cs"/>
              </a:rPr>
              <a:t>, based on his </a:t>
            </a:r>
            <a:r>
              <a:rPr lang="en-GB" sz="1000" b="1" kern="1200" dirty="0" smtClean="0">
                <a:solidFill>
                  <a:schemeClr val="tx1"/>
                </a:solidFill>
                <a:effectLst/>
                <a:latin typeface="Arial" charset="0"/>
                <a:ea typeface="+mn-ea"/>
                <a:cs typeface="+mn-cs"/>
              </a:rPr>
              <a:t>10 priorities</a:t>
            </a:r>
            <a:r>
              <a:rPr lang="en-GB" sz="1000" kern="1200" dirty="0" smtClean="0">
                <a:solidFill>
                  <a:schemeClr val="tx1"/>
                </a:solidFill>
                <a:effectLst/>
                <a:latin typeface="Arial" charset="0"/>
                <a:ea typeface="+mn-ea"/>
                <a:cs typeface="+mn-cs"/>
              </a:rPr>
              <a:t>, presented during his speech "</a:t>
            </a:r>
            <a:r>
              <a:rPr lang="en-GB" sz="1000" i="1" kern="1200" dirty="0" smtClean="0">
                <a:solidFill>
                  <a:schemeClr val="tx1"/>
                </a:solidFill>
                <a:effectLst/>
                <a:latin typeface="Arial" charset="0"/>
                <a:ea typeface="+mn-ea"/>
                <a:cs typeface="+mn-cs"/>
              </a:rPr>
              <a:t>A New Start for Europe: My Agenda for Jobs, Growth, Fairness and Democratic Change</a:t>
            </a:r>
            <a:r>
              <a:rPr lang="en-GB" sz="1000" kern="1200" dirty="0" smtClean="0">
                <a:solidFill>
                  <a:schemeClr val="tx1"/>
                </a:solidFill>
                <a:effectLst/>
                <a:latin typeface="Arial" charset="0"/>
                <a:ea typeface="+mn-ea"/>
                <a:cs typeface="+mn-cs"/>
              </a:rPr>
              <a:t>".</a:t>
            </a:r>
          </a:p>
          <a:p>
            <a:pPr marL="171450" lvl="0" indent="-171450">
              <a:buFontTx/>
              <a:buChar char="-"/>
            </a:pPr>
            <a:r>
              <a:rPr lang="en-GB" sz="1000" b="1" kern="1200" dirty="0" smtClean="0">
                <a:solidFill>
                  <a:schemeClr val="tx1"/>
                </a:solidFill>
                <a:effectLst/>
                <a:latin typeface="Arial" charset="0"/>
                <a:ea typeface="+mn-ea"/>
                <a:cs typeface="+mn-cs"/>
              </a:rPr>
              <a:t>October</a:t>
            </a:r>
            <a:r>
              <a:rPr lang="en-GB" sz="1000" kern="1200" dirty="0" smtClean="0">
                <a:solidFill>
                  <a:schemeClr val="tx1"/>
                </a:solidFill>
                <a:effectLst/>
                <a:latin typeface="Arial" charset="0"/>
                <a:ea typeface="+mn-ea"/>
                <a:cs typeface="+mn-cs"/>
              </a:rPr>
              <a:t>: European Council formally appoints the new Commission.</a:t>
            </a:r>
          </a:p>
          <a:p>
            <a:pPr marL="171450" lvl="0" indent="-171450">
              <a:buFontTx/>
              <a:buChar char="-"/>
            </a:pPr>
            <a:r>
              <a:rPr lang="en-GB" sz="1000" b="1" kern="1200" dirty="0" smtClean="0">
                <a:solidFill>
                  <a:schemeClr val="tx1"/>
                </a:solidFill>
                <a:effectLst/>
                <a:latin typeface="Arial" charset="0"/>
                <a:ea typeface="+mn-ea"/>
                <a:cs typeface="+mn-cs"/>
              </a:rPr>
              <a:t>November</a:t>
            </a:r>
            <a:r>
              <a:rPr lang="en-GB" sz="1000" kern="1200" dirty="0" smtClean="0">
                <a:solidFill>
                  <a:schemeClr val="tx1"/>
                </a:solidFill>
                <a:effectLst/>
                <a:latin typeface="Arial" charset="0"/>
                <a:ea typeface="+mn-ea"/>
                <a:cs typeface="+mn-cs"/>
              </a:rPr>
              <a:t>: new team of Commissioners, headed by </a:t>
            </a:r>
            <a:r>
              <a:rPr lang="en-GB" sz="1000" kern="1200" dirty="0" err="1" smtClean="0">
                <a:solidFill>
                  <a:schemeClr val="tx1"/>
                </a:solidFill>
                <a:effectLst/>
                <a:latin typeface="Arial" charset="0"/>
                <a:ea typeface="+mn-ea"/>
                <a:cs typeface="+mn-cs"/>
              </a:rPr>
              <a:t>Juncker</a:t>
            </a:r>
            <a:r>
              <a:rPr lang="en-GB" sz="1000" kern="1200" dirty="0" smtClean="0">
                <a:solidFill>
                  <a:schemeClr val="tx1"/>
                </a:solidFill>
                <a:effectLst/>
                <a:latin typeface="Arial" charset="0"/>
                <a:ea typeface="+mn-ea"/>
                <a:cs typeface="+mn-cs"/>
              </a:rPr>
              <a:t>, assumes office.</a:t>
            </a:r>
          </a:p>
          <a:p>
            <a:endParaRPr lang="en-GB" sz="1000" dirty="0" smtClean="0"/>
          </a:p>
          <a:p>
            <a:r>
              <a:rPr lang="en-GB" sz="1000" u="sng" dirty="0" smtClean="0"/>
              <a:t>Follow-up questions:</a:t>
            </a:r>
          </a:p>
          <a:p>
            <a:endParaRPr lang="en-GB" sz="1000" dirty="0" smtClean="0"/>
          </a:p>
          <a:p>
            <a:r>
              <a:rPr lang="en-GB" sz="1000" dirty="0" smtClean="0"/>
              <a:t>-&gt; What are the tasks of the European Commission's President?</a:t>
            </a:r>
          </a:p>
          <a:p>
            <a:r>
              <a:rPr lang="en-GB" sz="1000" dirty="0" smtClean="0"/>
              <a:t>-&gt; How is this election process different to the ones before?</a:t>
            </a:r>
            <a:endParaRPr lang="en-US" sz="1000" dirty="0" smtClean="0"/>
          </a:p>
          <a:p>
            <a:pPr marL="171450" indent="-171450">
              <a:buFontTx/>
              <a:buChar char="-"/>
            </a:pPr>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n-GB"/>
          </a:p>
        </p:txBody>
      </p:sp>
    </p:spTree>
    <p:extLst>
      <p:ext uri="{BB962C8B-B14F-4D97-AF65-F5344CB8AC3E}">
        <p14:creationId xmlns:p14="http://schemas.microsoft.com/office/powerpoint/2010/main" val="230465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GB" sz="1000" b="1" kern="1200" dirty="0" smtClean="0">
                <a:solidFill>
                  <a:schemeClr val="tx1"/>
                </a:solidFill>
                <a:effectLst/>
                <a:latin typeface="Arial" charset="0"/>
                <a:ea typeface="+mn-ea"/>
                <a:cs typeface="+mn-cs"/>
              </a:rPr>
              <a:t>To introduce the 10 priorities and explain the overall objective (priority 1) of making Europe more</a:t>
            </a:r>
            <a:r>
              <a:rPr lang="en-GB" sz="1000" b="1" kern="1200" baseline="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competitive, stimulating investment and creating new jobs.</a:t>
            </a:r>
          </a:p>
          <a:p>
            <a:pPr marL="171450" lvl="0" indent="-171450">
              <a:buFontTx/>
              <a:buChar char="-"/>
            </a:pPr>
            <a:endParaRPr lang="en-GB" sz="1000" kern="1200" dirty="0" smtClean="0">
              <a:solidFill>
                <a:schemeClr val="tx1"/>
              </a:solidFill>
              <a:effectLst/>
              <a:latin typeface="Arial" charset="0"/>
              <a:ea typeface="+mn-ea"/>
              <a:cs typeface="+mn-cs"/>
            </a:endParaRPr>
          </a:p>
          <a:p>
            <a:pPr marL="171450" lvl="0" indent="-171450">
              <a:buFontTx/>
              <a:buChar char="-"/>
            </a:pPr>
            <a:r>
              <a:rPr lang="en-GB" sz="1000" b="1" kern="1200" dirty="0" smtClean="0">
                <a:solidFill>
                  <a:schemeClr val="tx1"/>
                </a:solidFill>
                <a:effectLst/>
                <a:latin typeface="Arial" charset="0"/>
                <a:ea typeface="+mn-ea"/>
                <a:cs typeface="+mn-cs"/>
              </a:rPr>
              <a:t>To explain that most of the 10 priorities support the objectives of priority 1.</a:t>
            </a:r>
          </a:p>
          <a:p>
            <a:pPr marL="0" lvl="0" indent="0">
              <a:buFontTx/>
              <a:buNone/>
            </a:pPr>
            <a:endParaRPr lang="en-GB" sz="1000" kern="1200" dirty="0" smtClean="0">
              <a:solidFill>
                <a:schemeClr val="tx1"/>
              </a:solidFill>
              <a:effectLst/>
              <a:latin typeface="Arial" charset="0"/>
              <a:ea typeface="+mn-ea"/>
              <a:cs typeface="+mn-cs"/>
            </a:endParaRPr>
          </a:p>
          <a:p>
            <a:pPr lvl="0"/>
            <a:r>
              <a:rPr lang="en-GB" sz="1000" u="sng" kern="1200" dirty="0" smtClean="0">
                <a:solidFill>
                  <a:schemeClr val="tx1"/>
                </a:solidFill>
                <a:effectLst/>
                <a:latin typeface="Arial" charset="0"/>
                <a:ea typeface="+mn-ea"/>
                <a:cs typeface="+mn-cs"/>
              </a:rPr>
              <a:t>July 2014</a:t>
            </a:r>
            <a:r>
              <a:rPr lang="en-GB" sz="1000" kern="1200" dirty="0" smtClean="0">
                <a:solidFill>
                  <a:schemeClr val="tx1"/>
                </a:solidFill>
                <a:effectLst/>
                <a:latin typeface="Arial" charset="0"/>
                <a:ea typeface="+mn-ea"/>
                <a:cs typeface="+mn-cs"/>
              </a:rPr>
              <a:t>: </a:t>
            </a:r>
            <a:r>
              <a:rPr lang="en-GB" sz="1000" kern="1200" dirty="0" err="1" smtClean="0">
                <a:solidFill>
                  <a:schemeClr val="tx1"/>
                </a:solidFill>
                <a:effectLst/>
                <a:latin typeface="Arial" charset="0"/>
                <a:ea typeface="+mn-ea"/>
                <a:cs typeface="+mn-cs"/>
              </a:rPr>
              <a:t>Juncker</a:t>
            </a:r>
            <a:r>
              <a:rPr lang="en-GB" sz="1000" kern="1200" dirty="0" smtClean="0">
                <a:solidFill>
                  <a:schemeClr val="tx1"/>
                </a:solidFill>
                <a:effectLst/>
                <a:latin typeface="Arial" charset="0"/>
                <a:ea typeface="+mn-ea"/>
                <a:cs typeface="+mn-cs"/>
              </a:rPr>
              <a:t> presents the </a:t>
            </a:r>
            <a:r>
              <a:rPr lang="en-GB" sz="1000" b="1" kern="1200" dirty="0" smtClean="0">
                <a:solidFill>
                  <a:schemeClr val="tx1"/>
                </a:solidFill>
                <a:effectLst/>
                <a:latin typeface="Arial" charset="0"/>
                <a:ea typeface="+mn-ea"/>
                <a:cs typeface="+mn-cs"/>
              </a:rPr>
              <a:t>priorities</a:t>
            </a:r>
            <a:r>
              <a:rPr lang="en-GB" sz="1000" kern="1200" dirty="0" smtClean="0">
                <a:solidFill>
                  <a:schemeClr val="tx1"/>
                </a:solidFill>
                <a:effectLst/>
                <a:latin typeface="Arial" charset="0"/>
                <a:ea typeface="+mn-ea"/>
                <a:cs typeface="+mn-cs"/>
              </a:rPr>
              <a:t> for his term of office in the Parliament.</a:t>
            </a:r>
          </a:p>
          <a:p>
            <a:pPr lvl="1"/>
            <a:r>
              <a:rPr lang="en-GB" sz="1000" kern="1200" dirty="0" smtClean="0">
                <a:solidFill>
                  <a:schemeClr val="tx1"/>
                </a:solidFill>
                <a:effectLst/>
                <a:latin typeface="Arial" charset="0"/>
                <a:ea typeface="+mn-ea"/>
                <a:cs typeface="+mn-cs"/>
              </a:rPr>
              <a:t>Speech: "A new start for Europe: My agenda for Jobs, Growth, Fairness and Democratic Change".</a:t>
            </a: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22</a:t>
            </a:fld>
            <a:endParaRPr lang="en-GB"/>
          </a:p>
        </p:txBody>
      </p:sp>
    </p:spTree>
    <p:extLst>
      <p:ext uri="{BB962C8B-B14F-4D97-AF65-F5344CB8AC3E}">
        <p14:creationId xmlns:p14="http://schemas.microsoft.com/office/powerpoint/2010/main" val="1142439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 To introduce </a:t>
            </a:r>
            <a:r>
              <a:rPr lang="en-GB" sz="1000" b="1" dirty="0" err="1" smtClean="0"/>
              <a:t>Juncker's</a:t>
            </a:r>
            <a:r>
              <a:rPr lang="en-GB" sz="1000" b="1" dirty="0" smtClean="0"/>
              <a:t> 10 priorities and to explain their coherence.</a:t>
            </a:r>
          </a:p>
          <a:p>
            <a:endParaRPr lang="en-GB" sz="1000" b="1" u="sng" dirty="0" smtClean="0"/>
          </a:p>
          <a:p>
            <a:r>
              <a:rPr lang="en-GB" sz="1000" b="1" u="sng" dirty="0" smtClean="0"/>
              <a:t>The 10 Priorities</a:t>
            </a:r>
          </a:p>
          <a:p>
            <a:endParaRPr lang="en-GB" sz="1000" b="1" dirty="0" smtClean="0"/>
          </a:p>
          <a:p>
            <a:pPr marL="171450" lvl="0" indent="-171450">
              <a:buFontTx/>
              <a:buChar char="-"/>
            </a:pPr>
            <a:r>
              <a:rPr lang="en-GB" sz="1000" kern="1200" dirty="0" smtClean="0">
                <a:solidFill>
                  <a:schemeClr val="tx1"/>
                </a:solidFill>
                <a:effectLst/>
                <a:latin typeface="Arial" charset="0"/>
                <a:ea typeface="+mn-ea"/>
                <a:cs typeface="+mn-cs"/>
              </a:rPr>
              <a:t>The Commission focuses on </a:t>
            </a:r>
            <a:r>
              <a:rPr lang="en-GB" sz="1000" b="1" kern="1200" dirty="0" smtClean="0">
                <a:solidFill>
                  <a:schemeClr val="tx1"/>
                </a:solidFill>
                <a:effectLst/>
                <a:latin typeface="Arial" charset="0"/>
                <a:ea typeface="+mn-ea"/>
                <a:cs typeface="+mn-cs"/>
              </a:rPr>
              <a:t>10 political priorities </a:t>
            </a:r>
            <a:r>
              <a:rPr lang="en-GB" sz="1000" kern="1200" dirty="0" smtClean="0">
                <a:solidFill>
                  <a:schemeClr val="tx1"/>
                </a:solidFill>
                <a:effectLst/>
                <a:latin typeface="Arial" charset="0"/>
                <a:ea typeface="+mn-ea"/>
                <a:cs typeface="+mn-cs"/>
              </a:rPr>
              <a:t>which reflect </a:t>
            </a:r>
            <a:r>
              <a:rPr lang="en-GB" sz="1000" b="1" kern="1200" dirty="0" smtClean="0">
                <a:solidFill>
                  <a:schemeClr val="tx1"/>
                </a:solidFill>
                <a:effectLst/>
                <a:latin typeface="Arial" charset="0"/>
                <a:ea typeface="+mn-ea"/>
                <a:cs typeface="+mn-cs"/>
              </a:rPr>
              <a:t>key challenges </a:t>
            </a:r>
            <a:r>
              <a:rPr lang="en-GB" sz="1000" kern="1200" dirty="0" smtClean="0">
                <a:solidFill>
                  <a:schemeClr val="tx1"/>
                </a:solidFill>
                <a:effectLst/>
                <a:latin typeface="Arial" charset="0"/>
                <a:ea typeface="+mn-ea"/>
                <a:cs typeface="+mn-cs"/>
              </a:rPr>
              <a:t>facing</a:t>
            </a:r>
            <a:r>
              <a:rPr lang="en-GB" sz="1000" b="1" kern="120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EU's economy and society.</a:t>
            </a:r>
          </a:p>
          <a:p>
            <a:pPr marL="171450" lvl="0" indent="-171450">
              <a:buFontTx/>
              <a:buChar char="-"/>
            </a:pPr>
            <a:r>
              <a:rPr lang="en-GB" sz="1000" kern="1200" dirty="0" smtClean="0">
                <a:solidFill>
                  <a:schemeClr val="tx1"/>
                </a:solidFill>
                <a:effectLst/>
                <a:latin typeface="Arial" charset="0"/>
                <a:ea typeface="+mn-ea"/>
                <a:cs typeface="+mn-cs"/>
              </a:rPr>
              <a:t>The 10 priorities are the basis  of </a:t>
            </a:r>
            <a:r>
              <a:rPr lang="en-GB" sz="1000" b="1" kern="1200" dirty="0" err="1" smtClean="0">
                <a:solidFill>
                  <a:schemeClr val="tx1"/>
                </a:solidFill>
                <a:effectLst/>
                <a:latin typeface="Arial" charset="0"/>
                <a:ea typeface="+mn-ea"/>
                <a:cs typeface="+mn-cs"/>
              </a:rPr>
              <a:t>Juncker's</a:t>
            </a:r>
            <a:r>
              <a:rPr lang="en-GB" sz="1000" b="1" kern="1200" dirty="0" smtClean="0">
                <a:solidFill>
                  <a:schemeClr val="tx1"/>
                </a:solidFill>
                <a:effectLst/>
                <a:latin typeface="Arial" charset="0"/>
                <a:ea typeface="+mn-ea"/>
                <a:cs typeface="+mn-cs"/>
              </a:rPr>
              <a:t> political agenda </a:t>
            </a:r>
            <a:r>
              <a:rPr lang="en-GB" sz="1000" kern="1200" dirty="0" smtClean="0">
                <a:solidFill>
                  <a:schemeClr val="tx1"/>
                </a:solidFill>
                <a:effectLst/>
                <a:latin typeface="Arial" charset="0"/>
                <a:ea typeface="+mn-ea"/>
                <a:cs typeface="+mn-cs"/>
              </a:rPr>
              <a:t>and together contribute to the overall goal of</a:t>
            </a:r>
            <a:r>
              <a:rPr lang="en-GB" sz="1000" b="1" kern="1200" dirty="0" smtClean="0">
                <a:solidFill>
                  <a:schemeClr val="tx1"/>
                </a:solidFill>
                <a:effectLst/>
                <a:latin typeface="Arial" charset="0"/>
                <a:ea typeface="+mn-ea"/>
                <a:cs typeface="+mn-cs"/>
              </a:rPr>
              <a:t> job creation, growth, fairness and democratic change</a:t>
            </a:r>
            <a:r>
              <a:rPr lang="en-GB" sz="1000" kern="1200" dirty="0" smtClean="0">
                <a:solidFill>
                  <a:schemeClr val="tx1"/>
                </a:solidFill>
                <a:effectLst/>
                <a:latin typeface="Arial" charset="0"/>
                <a:ea typeface="+mn-ea"/>
                <a:cs typeface="+mn-cs"/>
              </a:rPr>
              <a:t>.</a:t>
            </a:r>
          </a:p>
          <a:p>
            <a:pPr marL="628650" lvl="1" indent="-171450">
              <a:buFontTx/>
              <a:buChar char="-"/>
            </a:pPr>
            <a:r>
              <a:rPr lang="en-GB" sz="1000" kern="1200" dirty="0" smtClean="0">
                <a:solidFill>
                  <a:schemeClr val="tx1"/>
                </a:solidFill>
                <a:effectLst/>
                <a:latin typeface="Arial" charset="0"/>
                <a:ea typeface="+mn-ea"/>
                <a:cs typeface="+mn-cs"/>
              </a:rPr>
              <a:t>The agenda emphasises </a:t>
            </a:r>
            <a:r>
              <a:rPr lang="en-GB" sz="1000" b="1" kern="1200" dirty="0" smtClean="0">
                <a:solidFill>
                  <a:schemeClr val="tx1"/>
                </a:solidFill>
                <a:effectLst/>
                <a:latin typeface="Arial" charset="0"/>
                <a:ea typeface="+mn-ea"/>
                <a:cs typeface="+mn-cs"/>
              </a:rPr>
              <a:t>concrete results </a:t>
            </a:r>
            <a:r>
              <a:rPr lang="en-GB" sz="1000" kern="1200" dirty="0" smtClean="0">
                <a:solidFill>
                  <a:schemeClr val="tx1"/>
                </a:solidFill>
                <a:effectLst/>
                <a:latin typeface="Arial" charset="0"/>
                <a:ea typeface="+mn-ea"/>
                <a:cs typeface="+mn-cs"/>
              </a:rPr>
              <a:t>in the 10 policy areas while leaving other policy areas to member</a:t>
            </a:r>
            <a:r>
              <a:rPr lang="en-GB" sz="1000" kern="1200" baseline="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countries where they are more legitimate and better equipped to act effectively at national, regional or local level. </a:t>
            </a:r>
          </a:p>
          <a:p>
            <a:pPr marL="628650" lvl="1" indent="-171450">
              <a:buFontTx/>
              <a:buChar char="-"/>
            </a:pPr>
            <a:endParaRPr lang="en-GB" sz="1000" kern="1200" dirty="0" smtClean="0">
              <a:solidFill>
                <a:schemeClr val="tx1"/>
              </a:solidFill>
              <a:effectLst/>
              <a:latin typeface="Arial" charset="0"/>
              <a:ea typeface="+mn-ea"/>
              <a:cs typeface="+mn-cs"/>
            </a:endParaRPr>
          </a:p>
          <a:p>
            <a:r>
              <a:rPr lang="en-GB" sz="1000" u="sng" kern="1200" dirty="0" smtClean="0">
                <a:solidFill>
                  <a:schemeClr val="tx1"/>
                </a:solidFill>
                <a:effectLst/>
                <a:latin typeface="Arial" charset="0"/>
                <a:ea typeface="+mn-ea"/>
                <a:cs typeface="+mn-cs"/>
              </a:rPr>
              <a:t>Follow-up questions:</a:t>
            </a:r>
            <a:endParaRPr lang="en-GB"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ea typeface="+mn-ea"/>
                <a:cs typeface="+mn-cs"/>
              </a:rPr>
              <a:t>-&gt; Do you know any actions which are executed by the Commission in the 10 priorities?</a:t>
            </a:r>
          </a:p>
          <a:p>
            <a:r>
              <a:rPr lang="en-GB" sz="1000" kern="1200" dirty="0" smtClean="0">
                <a:solidFill>
                  <a:schemeClr val="tx1"/>
                </a:solidFill>
                <a:effectLst/>
                <a:latin typeface="Arial" charset="0"/>
                <a:ea typeface="+mn-ea"/>
                <a:cs typeface="+mn-cs"/>
              </a:rPr>
              <a:t> </a:t>
            </a:r>
            <a:endParaRPr lang="en-GB" sz="1000"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23</a:t>
            </a:fld>
            <a:endParaRPr lang="en-GB"/>
          </a:p>
        </p:txBody>
      </p:sp>
    </p:spTree>
    <p:extLst>
      <p:ext uri="{BB962C8B-B14F-4D97-AF65-F5344CB8AC3E}">
        <p14:creationId xmlns:p14="http://schemas.microsoft.com/office/powerpoint/2010/main" val="65128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Example: proposal</a:t>
            </a:r>
            <a:r>
              <a:rPr lang="en-GB" sz="1000" b="1" baseline="0" dirty="0" smtClean="0"/>
              <a:t> for a sustainable and fair Common European Asylum System</a:t>
            </a:r>
          </a:p>
          <a:p>
            <a:endParaRPr lang="en-GB" sz="1000" b="1" dirty="0" smtClean="0"/>
          </a:p>
          <a:p>
            <a:r>
              <a:rPr lang="en-GB" sz="1000" dirty="0" smtClean="0"/>
              <a:t>On 4 May, the European Commission presented proposals to reform the </a:t>
            </a:r>
            <a:r>
              <a:rPr lang="en-GB" sz="1000" b="1" dirty="0" smtClean="0"/>
              <a:t>Common European Asylum System </a:t>
            </a:r>
            <a:r>
              <a:rPr lang="en-GB" sz="1000" dirty="0" smtClean="0"/>
              <a:t>by creating a fairer, more efficient and more sustainable system for allocating asylum applications among Member States. The basic principle will remain the same – asylum seekers should, unless they have family elsewhere, apply for asylum in the first country they enter – but a new </a:t>
            </a:r>
            <a:r>
              <a:rPr lang="en-GB" sz="1000" b="1" dirty="0" smtClean="0"/>
              <a:t>fairness mechanism </a:t>
            </a:r>
            <a:r>
              <a:rPr lang="en-GB" sz="1000" dirty="0" smtClean="0"/>
              <a:t>will ensure no Member State is left with a disproportionate pressure on its asylum system.</a:t>
            </a:r>
          </a:p>
          <a:p>
            <a:endParaRPr lang="en-US" sz="1000" b="1" baseline="0" dirty="0" smtClean="0"/>
          </a:p>
          <a:p>
            <a:r>
              <a:rPr lang="en-US" sz="1000" b="1" baseline="0" dirty="0" smtClean="0"/>
              <a:t>Background:</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Since 1999, the EU has been working to create a </a:t>
            </a:r>
            <a:r>
              <a:rPr lang="en-GB" sz="1000" b="1" dirty="0" smtClean="0"/>
              <a:t>Common European Asylum System </a:t>
            </a:r>
            <a:r>
              <a:rPr lang="en-GB" sz="1000" dirty="0" smtClean="0"/>
              <a:t>(CEAS) and improve the current legislative framework.</a:t>
            </a:r>
            <a:endParaRPr lang="en-US" sz="1000" b="1" baseline="0" dirty="0" smtClean="0"/>
          </a:p>
          <a:p>
            <a:pPr marL="171450" indent="-171450">
              <a:buFontTx/>
              <a:buChar char="-"/>
            </a:pPr>
            <a:r>
              <a:rPr lang="en-GB" sz="1000" b="1" dirty="0" smtClean="0"/>
              <a:t>Asylum</a:t>
            </a:r>
            <a:r>
              <a:rPr lang="en-GB" sz="1000" dirty="0" smtClean="0"/>
              <a:t> is granted to people fleeing persecution or serious harm in their own country and therefore in need of international protection. Asylum is a </a:t>
            </a:r>
            <a:r>
              <a:rPr lang="en-GB" sz="1000" b="1" dirty="0" smtClean="0"/>
              <a:t>fundamental right</a:t>
            </a:r>
            <a:r>
              <a:rPr lang="en-GB" sz="1000" dirty="0" smtClean="0"/>
              <a:t>; granting it is an </a:t>
            </a:r>
            <a:r>
              <a:rPr lang="en-GB" sz="1000" b="1" dirty="0" smtClean="0"/>
              <a:t>international obligation</a:t>
            </a:r>
            <a:r>
              <a:rPr lang="en-GB" sz="1000" dirty="0" smtClean="0"/>
              <a:t>, first recognised in the </a:t>
            </a:r>
            <a:r>
              <a:rPr lang="en-GB" sz="1000" b="1" dirty="0" smtClean="0"/>
              <a:t>1951 Geneva Convention </a:t>
            </a:r>
            <a:r>
              <a:rPr lang="en-GB" sz="1000" dirty="0" smtClean="0"/>
              <a:t>on the protection of refugees. </a:t>
            </a:r>
          </a:p>
          <a:p>
            <a:pPr marL="171450" indent="-171450">
              <a:buFontTx/>
              <a:buChar char="-"/>
            </a:pPr>
            <a:r>
              <a:rPr lang="en-GB" sz="1000" dirty="0" smtClean="0"/>
              <a:t>In the EU, an area of </a:t>
            </a:r>
            <a:r>
              <a:rPr lang="en-GB" sz="1000" b="1" dirty="0" smtClean="0"/>
              <a:t>open borders and freedom of movement</a:t>
            </a:r>
            <a:r>
              <a:rPr lang="en-GB" sz="1000" dirty="0" smtClean="0"/>
              <a:t>, countries share the same </a:t>
            </a:r>
            <a:r>
              <a:rPr lang="en-GB" sz="1000" b="1" dirty="0" smtClean="0"/>
              <a:t>fundamental values </a:t>
            </a:r>
            <a:r>
              <a:rPr lang="en-GB" sz="1000" dirty="0" smtClean="0"/>
              <a:t>and States need to have a joint approach to guarantee high standards of protection for refugees. Procedures must at the same time be fair and effective throughout the EU and impervious to abuse. With this in mind, the EU States have committed to establishing a </a:t>
            </a:r>
            <a:r>
              <a:rPr lang="en-GB" sz="1000" b="1" dirty="0" smtClean="0"/>
              <a:t>Common European Asylum System</a:t>
            </a:r>
            <a:r>
              <a:rPr lang="en-GB" sz="1000" dirty="0" smtClean="0"/>
              <a:t>.</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en-GB"/>
          </a:p>
        </p:txBody>
      </p:sp>
    </p:spTree>
    <p:extLst>
      <p:ext uri="{BB962C8B-B14F-4D97-AF65-F5344CB8AC3E}">
        <p14:creationId xmlns:p14="http://schemas.microsoft.com/office/powerpoint/2010/main" val="168651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Jobs, Growth and Investment</a:t>
            </a:r>
          </a:p>
          <a:p>
            <a:r>
              <a:rPr lang="en-GB" sz="1000" dirty="0" smtClean="0"/>
              <a:t>Stimulating investment for the purpose of job creation</a:t>
            </a:r>
          </a:p>
          <a:p>
            <a:pPr marL="0" indent="0">
              <a:buFontTx/>
              <a:buNone/>
            </a:pPr>
            <a:endParaRPr lang="en-GB" sz="1000" dirty="0" smtClean="0"/>
          </a:p>
          <a:p>
            <a:pPr marL="171450" lvl="0" indent="-171450">
              <a:buFontTx/>
              <a:buChar char="-"/>
            </a:pPr>
            <a:r>
              <a:rPr lang="en-GB" sz="1000" kern="1200" dirty="0" smtClean="0">
                <a:solidFill>
                  <a:schemeClr val="tx1"/>
                </a:solidFill>
                <a:effectLst/>
                <a:latin typeface="Arial" charset="0"/>
                <a:ea typeface="+mn-ea"/>
                <a:cs typeface="+mn-cs"/>
              </a:rPr>
              <a:t>Since the global economic and financial crisis, the EU has been suffering from </a:t>
            </a:r>
            <a:r>
              <a:rPr lang="en-GB" sz="1000" b="1" kern="1200" dirty="0" smtClean="0">
                <a:solidFill>
                  <a:schemeClr val="tx1"/>
                </a:solidFill>
                <a:effectLst/>
                <a:latin typeface="Arial" charset="0"/>
                <a:ea typeface="+mn-ea"/>
                <a:cs typeface="+mn-cs"/>
              </a:rPr>
              <a:t>low levels of investment</a:t>
            </a:r>
            <a:r>
              <a:rPr lang="en-GB" sz="1000" kern="1200" dirty="0" smtClean="0">
                <a:solidFill>
                  <a:schemeClr val="tx1"/>
                </a:solidFill>
                <a:effectLst/>
                <a:latin typeface="Arial" charset="0"/>
                <a:ea typeface="+mn-ea"/>
                <a:cs typeface="+mn-cs"/>
              </a:rPr>
              <a:t>. Collective and coordinated efforts at European level are needed to reverse this downward trend and put Europe on the path to </a:t>
            </a:r>
            <a:r>
              <a:rPr lang="en-GB" sz="1000" b="1" kern="1200" dirty="0" smtClean="0">
                <a:solidFill>
                  <a:schemeClr val="tx1"/>
                </a:solidFill>
                <a:effectLst/>
                <a:latin typeface="Arial" charset="0"/>
                <a:ea typeface="+mn-ea"/>
                <a:cs typeface="+mn-cs"/>
              </a:rPr>
              <a:t>economic recovery</a:t>
            </a:r>
            <a:r>
              <a:rPr lang="en-GB" sz="1000" kern="1200" dirty="0" smtClean="0">
                <a:solidFill>
                  <a:schemeClr val="tx1"/>
                </a:solidFill>
                <a:effectLst/>
                <a:latin typeface="Arial" charset="0"/>
                <a:ea typeface="+mn-ea"/>
                <a:cs typeface="+mn-cs"/>
              </a:rPr>
              <a:t>.</a:t>
            </a:r>
          </a:p>
          <a:p>
            <a:pPr lvl="0"/>
            <a:endParaRPr lang="en-GB" sz="1000" kern="1200" dirty="0" smtClean="0">
              <a:solidFill>
                <a:schemeClr val="tx1"/>
              </a:solidFill>
              <a:effectLst/>
              <a:latin typeface="Arial" charset="0"/>
              <a:ea typeface="+mn-ea"/>
              <a:cs typeface="+mn-cs"/>
            </a:endParaRPr>
          </a:p>
          <a:p>
            <a:r>
              <a:rPr lang="en-GB" sz="1000" b="1" u="sng" kern="1200" dirty="0" smtClean="0">
                <a:solidFill>
                  <a:schemeClr val="tx1"/>
                </a:solidFill>
                <a:effectLst/>
                <a:latin typeface="Arial" charset="0"/>
                <a:ea typeface="+mn-ea"/>
                <a:cs typeface="+mn-cs"/>
              </a:rPr>
              <a:t>Investment Plan</a:t>
            </a:r>
            <a:endParaRPr lang="en-GB" sz="1000" kern="1200" dirty="0" smtClean="0">
              <a:solidFill>
                <a:schemeClr val="tx1"/>
              </a:solidFill>
              <a:effectLst/>
              <a:latin typeface="Arial" charset="0"/>
              <a:ea typeface="+mn-ea"/>
              <a:cs typeface="+mn-cs"/>
            </a:endParaRPr>
          </a:p>
          <a:p>
            <a:pPr marL="171450" indent="-171450">
              <a:buFontTx/>
              <a:buChar char="-"/>
            </a:pPr>
            <a:r>
              <a:rPr lang="en-GB" sz="1000" kern="1200" dirty="0" smtClean="0">
                <a:solidFill>
                  <a:schemeClr val="tx1"/>
                </a:solidFill>
                <a:effectLst/>
                <a:latin typeface="Arial" charset="0"/>
                <a:ea typeface="+mn-ea"/>
                <a:cs typeface="+mn-cs"/>
              </a:rPr>
              <a:t>The Investment Plan focuses on removing obstacles to </a:t>
            </a:r>
            <a:r>
              <a:rPr lang="en-GB" sz="1000" b="1" kern="1200" dirty="0" smtClean="0">
                <a:solidFill>
                  <a:schemeClr val="tx1"/>
                </a:solidFill>
                <a:effectLst/>
                <a:latin typeface="Arial" charset="0"/>
                <a:ea typeface="+mn-ea"/>
                <a:cs typeface="+mn-cs"/>
              </a:rPr>
              <a:t>investment</a:t>
            </a:r>
            <a:r>
              <a:rPr lang="en-GB" sz="1000" kern="1200" dirty="0" smtClean="0">
                <a:solidFill>
                  <a:schemeClr val="tx1"/>
                </a:solidFill>
                <a:effectLst/>
                <a:latin typeface="Arial" charset="0"/>
                <a:ea typeface="+mn-ea"/>
                <a:cs typeface="+mn-cs"/>
              </a:rPr>
              <a:t>, providing </a:t>
            </a:r>
            <a:r>
              <a:rPr lang="en-GB" sz="1000" b="1" kern="1200" dirty="0" smtClean="0">
                <a:solidFill>
                  <a:schemeClr val="tx1"/>
                </a:solidFill>
                <a:effectLst/>
                <a:latin typeface="Arial" charset="0"/>
                <a:ea typeface="+mn-ea"/>
                <a:cs typeface="+mn-cs"/>
              </a:rPr>
              <a:t>visibility</a:t>
            </a:r>
            <a:r>
              <a:rPr lang="en-GB" sz="1000" kern="1200" dirty="0" smtClean="0">
                <a:solidFill>
                  <a:schemeClr val="tx1"/>
                </a:solidFill>
                <a:effectLst/>
                <a:latin typeface="Arial" charset="0"/>
                <a:ea typeface="+mn-ea"/>
                <a:cs typeface="+mn-cs"/>
              </a:rPr>
              <a:t> and </a:t>
            </a:r>
            <a:r>
              <a:rPr lang="en-GB" sz="1000" b="1" kern="1200" dirty="0" smtClean="0">
                <a:solidFill>
                  <a:schemeClr val="tx1"/>
                </a:solidFill>
                <a:effectLst/>
                <a:latin typeface="Arial" charset="0"/>
                <a:ea typeface="+mn-ea"/>
                <a:cs typeface="+mn-cs"/>
              </a:rPr>
              <a:t>technical assistance </a:t>
            </a:r>
            <a:r>
              <a:rPr lang="en-GB" sz="1000" kern="1200" dirty="0" smtClean="0">
                <a:solidFill>
                  <a:schemeClr val="tx1"/>
                </a:solidFill>
                <a:effectLst/>
                <a:latin typeface="Arial" charset="0"/>
                <a:ea typeface="+mn-ea"/>
                <a:cs typeface="+mn-cs"/>
              </a:rPr>
              <a:t>to investment projects and making smarter use of new and existing financial resources. </a:t>
            </a:r>
          </a:p>
          <a:p>
            <a:pPr lvl="1"/>
            <a:r>
              <a:rPr lang="en-GB" sz="1000" kern="1200" dirty="0" smtClean="0">
                <a:solidFill>
                  <a:schemeClr val="tx1"/>
                </a:solidFill>
                <a:effectLst/>
                <a:latin typeface="Arial" charset="0"/>
                <a:ea typeface="+mn-ea"/>
                <a:cs typeface="+mn-cs"/>
              </a:rPr>
              <a:t>- To achieve these goals, the plan is active in 3</a:t>
            </a:r>
            <a:r>
              <a:rPr lang="en-GB" sz="1000" b="1" kern="1200" dirty="0" smtClean="0">
                <a:solidFill>
                  <a:schemeClr val="tx1"/>
                </a:solidFill>
                <a:effectLst/>
                <a:latin typeface="Arial" charset="0"/>
                <a:ea typeface="+mn-ea"/>
                <a:cs typeface="+mn-cs"/>
              </a:rPr>
              <a:t> areas</a:t>
            </a:r>
            <a:r>
              <a:rPr lang="en-GB" sz="1000" kern="1200" dirty="0" smtClean="0">
                <a:solidFill>
                  <a:schemeClr val="tx1"/>
                </a:solidFill>
                <a:effectLst/>
                <a:latin typeface="Arial" charset="0"/>
                <a:ea typeface="+mn-ea"/>
                <a:cs typeface="+mn-cs"/>
              </a:rPr>
              <a:t>:</a:t>
            </a:r>
          </a:p>
          <a:p>
            <a:pPr lvl="2"/>
            <a:r>
              <a:rPr lang="en-GB" sz="1000" b="1" kern="1200" dirty="0" smtClean="0">
                <a:solidFill>
                  <a:schemeClr val="tx1"/>
                </a:solidFill>
                <a:effectLst/>
                <a:latin typeface="Arial" charset="0"/>
                <a:ea typeface="+mn-ea"/>
                <a:cs typeface="+mn-cs"/>
              </a:rPr>
              <a:t>1) mobilising investment </a:t>
            </a:r>
            <a:r>
              <a:rPr lang="en-GB" sz="1000" kern="1200" dirty="0" smtClean="0">
                <a:solidFill>
                  <a:schemeClr val="tx1"/>
                </a:solidFill>
                <a:effectLst/>
                <a:latin typeface="Arial" charset="0"/>
                <a:ea typeface="+mn-ea"/>
                <a:cs typeface="+mn-cs"/>
              </a:rPr>
              <a:t>of at least €315 billion in 3 years;</a:t>
            </a:r>
          </a:p>
          <a:p>
            <a:pPr lvl="2"/>
            <a:r>
              <a:rPr lang="en-GB" sz="1000" b="1" kern="1200" dirty="0" smtClean="0">
                <a:solidFill>
                  <a:schemeClr val="tx1"/>
                </a:solidFill>
                <a:effectLst/>
                <a:latin typeface="Arial" charset="0"/>
                <a:ea typeface="+mn-ea"/>
                <a:cs typeface="+mn-cs"/>
              </a:rPr>
              <a:t>2)</a:t>
            </a:r>
            <a:r>
              <a:rPr lang="en-GB" sz="1000" b="1" kern="1200" baseline="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supporting investment</a:t>
            </a:r>
            <a:r>
              <a:rPr lang="en-GB" sz="1000" kern="1200" dirty="0" smtClean="0">
                <a:solidFill>
                  <a:schemeClr val="tx1"/>
                </a:solidFill>
                <a:effectLst/>
                <a:latin typeface="Arial" charset="0"/>
                <a:ea typeface="+mn-ea"/>
                <a:cs typeface="+mn-cs"/>
              </a:rPr>
              <a:t> in the real economy;</a:t>
            </a:r>
          </a:p>
          <a:p>
            <a:pPr lvl="2"/>
            <a:r>
              <a:rPr lang="en-GB" sz="1000" kern="1200" dirty="0" smtClean="0">
                <a:solidFill>
                  <a:schemeClr val="tx1"/>
                </a:solidFill>
                <a:effectLst/>
                <a:latin typeface="Arial" charset="0"/>
                <a:ea typeface="+mn-ea"/>
                <a:cs typeface="+mn-cs"/>
              </a:rPr>
              <a:t>3) creating an </a:t>
            </a:r>
            <a:r>
              <a:rPr lang="en-GB" sz="1000" b="1" kern="1200" dirty="0" smtClean="0">
                <a:solidFill>
                  <a:schemeClr val="tx1"/>
                </a:solidFill>
                <a:effectLst/>
                <a:latin typeface="Arial" charset="0"/>
                <a:ea typeface="+mn-ea"/>
                <a:cs typeface="+mn-cs"/>
              </a:rPr>
              <a:t>investment-friendly environment</a:t>
            </a:r>
            <a:r>
              <a:rPr lang="en-GB" sz="1000" kern="1200" dirty="0" smtClean="0">
                <a:solidFill>
                  <a:schemeClr val="tx1"/>
                </a:solidFill>
                <a:effectLst/>
                <a:latin typeface="Arial" charset="0"/>
                <a:ea typeface="+mn-ea"/>
                <a:cs typeface="+mn-cs"/>
              </a:rPr>
              <a:t>.</a:t>
            </a:r>
          </a:p>
          <a:p>
            <a:pPr marL="171450" indent="-171450">
              <a:buFontTx/>
              <a:buChar char="-"/>
            </a:pPr>
            <a:endParaRPr lang="en-US" sz="10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b="1" u="sng" kern="1200" dirty="0" smtClean="0">
                <a:solidFill>
                  <a:schemeClr val="tx1"/>
                </a:solidFill>
                <a:effectLst/>
                <a:latin typeface="Arial" charset="0"/>
                <a:ea typeface="+mn-ea"/>
                <a:cs typeface="+mn-cs"/>
              </a:rPr>
              <a:t>Example: European Fund for Strategic Investments (EFSI)</a:t>
            </a:r>
            <a:endParaRPr lang="en-GB" sz="1000" kern="1200" dirty="0" smtClean="0">
              <a:solidFill>
                <a:schemeClr val="tx1"/>
              </a:solidFill>
              <a:effectLst/>
              <a:latin typeface="Arial" charset="0"/>
              <a:ea typeface="+mn-ea"/>
              <a:cs typeface="+mn-cs"/>
            </a:endParaRPr>
          </a:p>
          <a:p>
            <a:pPr marL="171450" indent="-171450">
              <a:buFontTx/>
              <a:buChar char="-"/>
            </a:pPr>
            <a:endParaRPr lang="en-US" sz="1000" dirty="0" smtClean="0"/>
          </a:p>
          <a:p>
            <a:pPr marL="171450" indent="-171450">
              <a:buFontTx/>
              <a:buChar char="-"/>
            </a:pPr>
            <a:r>
              <a:rPr lang="en-GB" sz="1000" kern="1200" dirty="0" smtClean="0">
                <a:solidFill>
                  <a:schemeClr val="tx1"/>
                </a:solidFill>
                <a:effectLst/>
                <a:latin typeface="Arial" charset="0"/>
                <a:ea typeface="+mn-ea"/>
                <a:cs typeface="+mn-cs"/>
              </a:rPr>
              <a:t>The </a:t>
            </a:r>
            <a:r>
              <a:rPr lang="en-GB" sz="1000" b="1" kern="1200" dirty="0" smtClean="0">
                <a:solidFill>
                  <a:schemeClr val="tx1"/>
                </a:solidFill>
                <a:effectLst/>
                <a:latin typeface="Arial" charset="0"/>
                <a:ea typeface="+mn-ea"/>
                <a:cs typeface="+mn-cs"/>
              </a:rPr>
              <a:t>Investment Plan</a:t>
            </a:r>
            <a:r>
              <a:rPr lang="en-GB" sz="1000" kern="1200" dirty="0" smtClean="0">
                <a:solidFill>
                  <a:schemeClr val="tx1"/>
                </a:solidFill>
                <a:effectLst/>
                <a:latin typeface="Arial" charset="0"/>
                <a:ea typeface="+mn-ea"/>
                <a:cs typeface="+mn-cs"/>
              </a:rPr>
              <a:t> will be driven by the </a:t>
            </a:r>
            <a:r>
              <a:rPr lang="en-GB" sz="1000" b="1" kern="1200" dirty="0" smtClean="0">
                <a:solidFill>
                  <a:schemeClr val="tx1"/>
                </a:solidFill>
                <a:effectLst/>
                <a:latin typeface="Arial" charset="0"/>
                <a:ea typeface="+mn-ea"/>
                <a:cs typeface="+mn-cs"/>
              </a:rPr>
              <a:t>European Fund for Strategic Investment (EFSI)</a:t>
            </a:r>
            <a:endParaRPr lang="en-US" sz="1000" dirty="0" smtClean="0"/>
          </a:p>
          <a:p>
            <a:pPr marL="171450" lvl="0" indent="-171450">
              <a:buFontTx/>
              <a:buChar char="-"/>
            </a:pPr>
            <a:r>
              <a:rPr lang="en-GB" sz="1000" kern="1200" dirty="0" smtClean="0">
                <a:solidFill>
                  <a:schemeClr val="tx1"/>
                </a:solidFill>
                <a:effectLst/>
                <a:latin typeface="Arial" charset="0"/>
                <a:ea typeface="+mn-ea"/>
                <a:cs typeface="+mn-cs"/>
              </a:rPr>
              <a:t>A major </a:t>
            </a:r>
            <a:r>
              <a:rPr lang="en-GB" sz="1000" b="1" kern="1200" dirty="0" smtClean="0">
                <a:solidFill>
                  <a:schemeClr val="tx1"/>
                </a:solidFill>
                <a:effectLst/>
                <a:latin typeface="Arial" charset="0"/>
                <a:ea typeface="+mn-ea"/>
                <a:cs typeface="+mn-cs"/>
              </a:rPr>
              <a:t>aim</a:t>
            </a:r>
            <a:r>
              <a:rPr lang="en-GB" sz="1000" kern="1200" dirty="0" smtClean="0">
                <a:solidFill>
                  <a:schemeClr val="tx1"/>
                </a:solidFill>
                <a:effectLst/>
                <a:latin typeface="Arial" charset="0"/>
                <a:ea typeface="+mn-ea"/>
                <a:cs typeface="+mn-cs"/>
              </a:rPr>
              <a:t> of EFSI is to </a:t>
            </a:r>
            <a:r>
              <a:rPr lang="en-GB" sz="1000" b="1" kern="1200" dirty="0" smtClean="0">
                <a:solidFill>
                  <a:schemeClr val="tx1"/>
                </a:solidFill>
                <a:effectLst/>
                <a:latin typeface="Arial" charset="0"/>
                <a:ea typeface="+mn-ea"/>
                <a:cs typeface="+mn-cs"/>
              </a:rPr>
              <a:t>back projects that might otherwise have struggled to get competitive financing</a:t>
            </a:r>
            <a:r>
              <a:rPr lang="en-GB" sz="1000" kern="1200" dirty="0" smtClean="0">
                <a:solidFill>
                  <a:schemeClr val="tx1"/>
                </a:solidFill>
                <a:effectLst/>
                <a:latin typeface="Arial" charset="0"/>
                <a:ea typeface="+mn-ea"/>
                <a:cs typeface="+mn-cs"/>
              </a:rPr>
              <a:t> from private investors. That’s usually due to some risk, which dissuades private investment or makes projects less affordable. </a:t>
            </a:r>
          </a:p>
          <a:p>
            <a:pPr marL="171450" lvl="0" indent="-171450">
              <a:buFontTx/>
              <a:buChar char="-"/>
            </a:pPr>
            <a:r>
              <a:rPr lang="en-GB" sz="1000" kern="1200" dirty="0" smtClean="0">
                <a:solidFill>
                  <a:schemeClr val="tx1"/>
                </a:solidFill>
                <a:effectLst/>
                <a:latin typeface="Arial" charset="0"/>
                <a:ea typeface="+mn-ea"/>
                <a:cs typeface="+mn-cs"/>
              </a:rPr>
              <a:t>The Investment Plan has the potential to </a:t>
            </a:r>
            <a:r>
              <a:rPr lang="en-GB" sz="1000" b="1" kern="1200" dirty="0" smtClean="0">
                <a:solidFill>
                  <a:schemeClr val="tx1"/>
                </a:solidFill>
                <a:effectLst/>
                <a:latin typeface="Arial" charset="0"/>
                <a:ea typeface="+mn-ea"/>
                <a:cs typeface="+mn-cs"/>
              </a:rPr>
              <a:t>add €330 to €410 billion </a:t>
            </a:r>
            <a:r>
              <a:rPr lang="en-GB" sz="1000" kern="1200" dirty="0" smtClean="0">
                <a:solidFill>
                  <a:schemeClr val="tx1"/>
                </a:solidFill>
                <a:effectLst/>
                <a:latin typeface="Arial" charset="0"/>
                <a:ea typeface="+mn-ea"/>
                <a:cs typeface="+mn-cs"/>
              </a:rPr>
              <a:t>to EU GDP and create </a:t>
            </a:r>
            <a:r>
              <a:rPr lang="en-GB" sz="1000" b="1" kern="1200" dirty="0" smtClean="0">
                <a:solidFill>
                  <a:schemeClr val="tx1"/>
                </a:solidFill>
                <a:effectLst/>
                <a:latin typeface="Arial" charset="0"/>
                <a:ea typeface="+mn-ea"/>
                <a:cs typeface="+mn-cs"/>
              </a:rPr>
              <a:t>1 to 1.3 million new jobs</a:t>
            </a:r>
            <a:r>
              <a:rPr lang="en-GB" sz="1000" kern="1200" dirty="0" smtClean="0">
                <a:solidFill>
                  <a:schemeClr val="tx1"/>
                </a:solidFill>
                <a:effectLst/>
                <a:latin typeface="Arial" charset="0"/>
                <a:ea typeface="+mn-ea"/>
                <a:cs typeface="+mn-cs"/>
              </a:rPr>
              <a:t> in the coming years.</a:t>
            </a:r>
          </a:p>
          <a:p>
            <a:pPr marL="171450" lvl="0" indent="-171450">
              <a:buFontTx/>
              <a:buChar char="-"/>
            </a:pPr>
            <a:r>
              <a:rPr lang="en-GB" sz="1000" kern="1200" dirty="0" smtClean="0">
                <a:solidFill>
                  <a:schemeClr val="tx1"/>
                </a:solidFill>
                <a:effectLst/>
                <a:latin typeface="Arial" charset="0"/>
                <a:ea typeface="+mn-ea"/>
                <a:cs typeface="+mn-cs"/>
              </a:rPr>
              <a:t>It can contribute greatly to the </a:t>
            </a:r>
            <a:r>
              <a:rPr lang="en-GB" sz="1000" b="1" kern="1200" dirty="0" smtClean="0">
                <a:solidFill>
                  <a:schemeClr val="tx1"/>
                </a:solidFill>
                <a:effectLst/>
                <a:latin typeface="Arial" charset="0"/>
                <a:ea typeface="+mn-ea"/>
                <a:cs typeface="+mn-cs"/>
              </a:rPr>
              <a:t>modernisation of European industry</a:t>
            </a:r>
            <a:r>
              <a:rPr lang="en-GB" sz="1000" kern="1200" dirty="0" smtClean="0">
                <a:solidFill>
                  <a:schemeClr val="tx1"/>
                </a:solidFill>
                <a:effectLst/>
                <a:latin typeface="Arial" charset="0"/>
                <a:ea typeface="+mn-ea"/>
                <a:cs typeface="+mn-cs"/>
              </a:rPr>
              <a:t>, but its success depends on participation by</a:t>
            </a:r>
            <a:r>
              <a:rPr lang="en-GB" sz="1000" kern="1200" baseline="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industry.</a:t>
            </a:r>
          </a:p>
          <a:p>
            <a:pPr marL="171450" lvl="0" indent="-171450">
              <a:buFontTx/>
              <a:buChar char="-"/>
            </a:pPr>
            <a:endParaRPr lang="en-GB" sz="1000" kern="1200" dirty="0" smtClean="0">
              <a:solidFill>
                <a:schemeClr val="tx1"/>
              </a:solidFill>
              <a:effectLst/>
              <a:latin typeface="Arial" charset="0"/>
              <a:ea typeface="+mn-ea"/>
              <a:cs typeface="+mn-cs"/>
            </a:endParaRPr>
          </a:p>
          <a:p>
            <a:pPr marL="171450" lvl="0" indent="-171450">
              <a:buFontTx/>
              <a:buChar char="-"/>
            </a:pPr>
            <a:r>
              <a:rPr lang="en-GB" sz="1000" b="1" kern="1200" dirty="0" smtClean="0">
                <a:solidFill>
                  <a:schemeClr val="tx1"/>
                </a:solidFill>
                <a:effectLst/>
                <a:latin typeface="Arial" charset="0"/>
                <a:ea typeface="+mn-ea"/>
                <a:cs typeface="+mn-cs"/>
              </a:rPr>
              <a:t>Projects financed by EFSI </a:t>
            </a:r>
            <a:r>
              <a:rPr lang="en-GB" sz="1000" kern="1200" dirty="0" smtClean="0">
                <a:solidFill>
                  <a:schemeClr val="tx1"/>
                </a:solidFill>
                <a:effectLst/>
                <a:latin typeface="Arial" charset="0"/>
                <a:ea typeface="+mn-ea"/>
                <a:cs typeface="+mn-cs"/>
              </a:rPr>
              <a:t>(June</a:t>
            </a:r>
            <a:r>
              <a:rPr lang="en-GB" sz="1000" kern="1200" baseline="0" dirty="0" smtClean="0">
                <a:solidFill>
                  <a:schemeClr val="tx1"/>
                </a:solidFill>
                <a:effectLst/>
                <a:latin typeface="Arial" charset="0"/>
                <a:ea typeface="+mn-ea"/>
                <a:cs typeface="+mn-cs"/>
              </a:rPr>
              <a:t> 2016)</a:t>
            </a:r>
            <a:r>
              <a:rPr lang="en-GB" sz="1000" kern="1200" dirty="0" smtClean="0">
                <a:solidFill>
                  <a:schemeClr val="tx1"/>
                </a:solidFill>
                <a:effectLst/>
                <a:latin typeface="Arial" charset="0"/>
                <a:ea typeface="+mn-ea"/>
                <a:cs typeface="+mn-cs"/>
              </a:rPr>
              <a:t>:</a:t>
            </a:r>
          </a:p>
          <a:p>
            <a:pPr marL="628650" lvl="1" indent="-171450">
              <a:buFontTx/>
              <a:buChar char="-"/>
            </a:pPr>
            <a:r>
              <a:rPr lang="en-GB" sz="1000" kern="1200" dirty="0" smtClean="0">
                <a:solidFill>
                  <a:schemeClr val="tx1"/>
                </a:solidFill>
                <a:effectLst/>
                <a:latin typeface="Arial" charset="0"/>
                <a:ea typeface="+mn-ea"/>
                <a:cs typeface="+mn-cs"/>
              </a:rPr>
              <a:t>Infrastructure and</a:t>
            </a:r>
            <a:r>
              <a:rPr lang="en-GB" sz="1000" kern="1200" baseline="0" dirty="0" smtClean="0">
                <a:solidFill>
                  <a:schemeClr val="tx1"/>
                </a:solidFill>
                <a:effectLst/>
                <a:latin typeface="Arial" charset="0"/>
                <a:ea typeface="+mn-ea"/>
                <a:cs typeface="+mn-cs"/>
              </a:rPr>
              <a:t> innovation projects: 78 (Financing under the EFSI: €11 </a:t>
            </a:r>
            <a:r>
              <a:rPr lang="en-GB" sz="1000" kern="1200" baseline="0" dirty="0" err="1" smtClean="0">
                <a:solidFill>
                  <a:schemeClr val="tx1"/>
                </a:solidFill>
                <a:effectLst/>
                <a:latin typeface="Arial" charset="0"/>
                <a:ea typeface="+mn-ea"/>
                <a:cs typeface="+mn-cs"/>
              </a:rPr>
              <a:t>bn</a:t>
            </a:r>
            <a:r>
              <a:rPr lang="en-GB" sz="1000" kern="1200" baseline="0" dirty="0" smtClean="0">
                <a:solidFill>
                  <a:schemeClr val="tx1"/>
                </a:solidFill>
                <a:effectLst/>
                <a:latin typeface="Arial" charset="0"/>
                <a:ea typeface="+mn-ea"/>
                <a:cs typeface="+mn-cs"/>
              </a:rPr>
              <a:t>)</a:t>
            </a:r>
          </a:p>
          <a:p>
            <a:pPr marL="628650" lvl="1" indent="-171450">
              <a:buFontTx/>
              <a:buChar char="-"/>
            </a:pPr>
            <a:r>
              <a:rPr lang="en-GB" sz="1000" kern="1200" dirty="0" smtClean="0">
                <a:solidFill>
                  <a:schemeClr val="tx1"/>
                </a:solidFill>
                <a:effectLst/>
                <a:latin typeface="Arial" charset="0"/>
                <a:ea typeface="+mn-ea"/>
                <a:cs typeface="+mn-cs"/>
              </a:rPr>
              <a:t>SME financing agreements approved: 188 (Financing</a:t>
            </a:r>
            <a:r>
              <a:rPr lang="en-GB" sz="1000" kern="1200" baseline="0" dirty="0" smtClean="0">
                <a:solidFill>
                  <a:schemeClr val="tx1"/>
                </a:solidFill>
                <a:effectLst/>
                <a:latin typeface="Arial" charset="0"/>
                <a:ea typeface="+mn-ea"/>
                <a:cs typeface="+mn-cs"/>
              </a:rPr>
              <a:t> under the EFSI: €6.7 </a:t>
            </a:r>
            <a:r>
              <a:rPr lang="en-GB" sz="1000" kern="1200" baseline="0" dirty="0" err="1" smtClean="0">
                <a:solidFill>
                  <a:schemeClr val="tx1"/>
                </a:solidFill>
                <a:effectLst/>
                <a:latin typeface="Arial" charset="0"/>
                <a:ea typeface="+mn-ea"/>
                <a:cs typeface="+mn-cs"/>
              </a:rPr>
              <a:t>bn</a:t>
            </a:r>
            <a:r>
              <a:rPr lang="en-GB" sz="1000" kern="1200" baseline="0" dirty="0" smtClean="0">
                <a:solidFill>
                  <a:schemeClr val="tx1"/>
                </a:solidFill>
                <a:effectLst/>
                <a:latin typeface="Arial" charset="0"/>
                <a:ea typeface="+mn-ea"/>
                <a:cs typeface="+mn-cs"/>
              </a:rPr>
              <a:t>)</a:t>
            </a:r>
            <a:endParaRPr lang="en-GB" sz="1000" kern="1200" dirty="0" smtClean="0">
              <a:solidFill>
                <a:schemeClr val="tx1"/>
              </a:solidFill>
              <a:effectLst/>
              <a:latin typeface="Arial" charset="0"/>
              <a:ea typeface="+mn-ea"/>
              <a:cs typeface="+mn-cs"/>
            </a:endParaRPr>
          </a:p>
          <a:p>
            <a:pPr marL="628650" lvl="1" indent="-171450">
              <a:buFontTx/>
              <a:buChar char="-"/>
            </a:pPr>
            <a:r>
              <a:rPr lang="en-GB" sz="1000" kern="1200" dirty="0" smtClean="0">
                <a:solidFill>
                  <a:schemeClr val="tx1"/>
                </a:solidFill>
                <a:effectLst/>
                <a:latin typeface="Arial" charset="0"/>
                <a:ea typeface="+mn-ea"/>
                <a:cs typeface="+mn-cs"/>
              </a:rPr>
              <a:t>Total number of projects: </a:t>
            </a:r>
            <a:r>
              <a:rPr lang="en-GB" sz="1000" b="1" kern="1200" dirty="0" smtClean="0">
                <a:solidFill>
                  <a:schemeClr val="tx1"/>
                </a:solidFill>
                <a:effectLst/>
                <a:latin typeface="Arial" charset="0"/>
                <a:ea typeface="+mn-ea"/>
                <a:cs typeface="+mn-cs"/>
              </a:rPr>
              <a:t>266</a:t>
            </a:r>
          </a:p>
          <a:p>
            <a:pPr marL="628650" lvl="1" indent="-171450">
              <a:buFontTx/>
              <a:buChar char="-"/>
            </a:pPr>
            <a:r>
              <a:rPr lang="en-GB" sz="1000" b="0" kern="1200" dirty="0" smtClean="0">
                <a:solidFill>
                  <a:schemeClr val="tx1"/>
                </a:solidFill>
                <a:effectLst/>
                <a:latin typeface="Arial" charset="0"/>
                <a:ea typeface="+mn-ea"/>
                <a:cs typeface="+mn-cs"/>
              </a:rPr>
              <a:t>Total expected </a:t>
            </a:r>
            <a:r>
              <a:rPr lang="en-GB" sz="1000" b="1" kern="1200" dirty="0" smtClean="0">
                <a:solidFill>
                  <a:schemeClr val="tx1"/>
                </a:solidFill>
                <a:effectLst/>
                <a:latin typeface="Arial" charset="0"/>
                <a:ea typeface="+mn-ea"/>
                <a:cs typeface="+mn-cs"/>
              </a:rPr>
              <a:t>investment triggered: €106.8 </a:t>
            </a:r>
            <a:r>
              <a:rPr lang="en-GB" sz="1000" b="1" kern="1200" dirty="0" err="1" smtClean="0">
                <a:solidFill>
                  <a:schemeClr val="tx1"/>
                </a:solidFill>
                <a:effectLst/>
                <a:latin typeface="Arial" charset="0"/>
                <a:ea typeface="+mn-ea"/>
                <a:cs typeface="+mn-cs"/>
              </a:rPr>
              <a:t>bn</a:t>
            </a:r>
            <a:endParaRPr lang="en-GB" sz="1000" b="1" kern="1200" dirty="0" smtClean="0">
              <a:solidFill>
                <a:schemeClr val="tx1"/>
              </a:solidFill>
              <a:effectLst/>
              <a:latin typeface="Arial" charset="0"/>
              <a:ea typeface="+mn-ea"/>
              <a:cs typeface="+mn-cs"/>
            </a:endParaRPr>
          </a:p>
          <a:p>
            <a:pPr marL="457200" lvl="1" indent="0">
              <a:buFontTx/>
              <a:buNone/>
            </a:pPr>
            <a:endParaRPr lang="en-GB" sz="1000" kern="1200" dirty="0" smtClean="0">
              <a:solidFill>
                <a:schemeClr val="tx1"/>
              </a:solidFill>
              <a:effectLst/>
              <a:latin typeface="Arial" charset="0"/>
              <a:ea typeface="+mn-ea"/>
              <a:cs typeface="+mn-cs"/>
            </a:endParaRP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000" b="1" dirty="0" smtClean="0"/>
              <a:t>Country factsheets - Investment Plan state of play</a:t>
            </a:r>
            <a:r>
              <a:rPr lang="en-GB" sz="1000" kern="1200" baseline="0" dirty="0" smtClean="0">
                <a:solidFill>
                  <a:schemeClr val="tx1"/>
                </a:solidFill>
                <a:effectLst/>
                <a:latin typeface="Arial" charset="0"/>
                <a:ea typeface="+mn-ea"/>
                <a:cs typeface="+mn-cs"/>
              </a:rPr>
              <a:t>: </a:t>
            </a:r>
            <a:r>
              <a:rPr lang="en-GB" sz="1000" b="0" u="sng" kern="1200" baseline="0" dirty="0" smtClean="0">
                <a:solidFill>
                  <a:schemeClr val="tx1"/>
                </a:solidFill>
                <a:effectLst/>
                <a:latin typeface="Arial" charset="0"/>
                <a:ea typeface="+mn-ea"/>
                <a:cs typeface="+mn-cs"/>
              </a:rPr>
              <a:t>http://ec.europa.eu/priorities/publications/country-factsheets-investment-plan-state-play_en</a:t>
            </a:r>
            <a:endParaRPr lang="en-GB" sz="1000" b="0" u="sng" kern="1200" dirty="0" smtClean="0">
              <a:solidFill>
                <a:schemeClr val="tx1"/>
              </a:solidFill>
              <a:effectLst/>
              <a:latin typeface="Arial" charset="0"/>
              <a:ea typeface="+mn-ea"/>
              <a:cs typeface="+mn-cs"/>
            </a:endParaRPr>
          </a:p>
          <a:p>
            <a:pPr marL="1085850" lvl="2" indent="-171450">
              <a:buFontTx/>
              <a:buChar char="-"/>
            </a:pPr>
            <a:r>
              <a:rPr lang="en-GB" sz="1000" b="0" smtClean="0"/>
              <a:t>(number</a:t>
            </a:r>
            <a:r>
              <a:rPr lang="en-GB" sz="1000" b="0" baseline="0" smtClean="0"/>
              <a:t> of projects, sectors, investment, etc.) </a:t>
            </a:r>
          </a:p>
          <a:p>
            <a:pPr marL="914400" lvl="2" indent="0">
              <a:buFontTx/>
              <a:buNone/>
            </a:pPr>
            <a:endParaRPr lang="en-GB" sz="1000" kern="1200" dirty="0" smtClean="0">
              <a:solidFill>
                <a:schemeClr val="tx1"/>
              </a:solidFill>
              <a:effectLst/>
              <a:latin typeface="Arial" charset="0"/>
              <a:ea typeface="+mn-ea"/>
              <a:cs typeface="+mn-cs"/>
            </a:endParaRPr>
          </a:p>
          <a:p>
            <a:r>
              <a:rPr lang="en-GB" sz="1000" u="sng" kern="1200" dirty="0" smtClean="0">
                <a:solidFill>
                  <a:schemeClr val="tx1"/>
                </a:solidFill>
                <a:effectLst/>
                <a:latin typeface="Arial" charset="0"/>
                <a:ea typeface="+mn-ea"/>
                <a:cs typeface="+mn-cs"/>
              </a:rPr>
              <a:t>Follow-up question:</a:t>
            </a:r>
            <a:endParaRPr lang="en-GB"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ea typeface="+mn-ea"/>
                <a:cs typeface="+mn-cs"/>
              </a:rPr>
              <a:t>-&gt; Do you know any projects financed by EFSI in your home country?</a:t>
            </a:r>
            <a:endParaRPr lang="en-US" sz="1000"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26</a:t>
            </a:fld>
            <a:endParaRPr lang="en-GB"/>
          </a:p>
        </p:txBody>
      </p:sp>
    </p:spTree>
    <p:extLst>
      <p:ext uri="{BB962C8B-B14F-4D97-AF65-F5344CB8AC3E}">
        <p14:creationId xmlns:p14="http://schemas.microsoft.com/office/powerpoint/2010/main" val="367133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Digital Single Market</a:t>
            </a:r>
          </a:p>
          <a:p>
            <a:r>
              <a:rPr lang="en-GB" sz="1000" dirty="0" smtClean="0"/>
              <a:t>Bringing down barriers to unlock online opportunities</a:t>
            </a:r>
          </a:p>
          <a:p>
            <a:endParaRPr lang="en-GB" sz="1000" b="1" dirty="0" smtClean="0"/>
          </a:p>
          <a:p>
            <a:pPr marL="171440" indent="-171440" defTabSz="914346">
              <a:buFontTx/>
              <a:buChar char="-"/>
              <a:defRPr/>
            </a:pPr>
            <a:r>
              <a:rPr lang="en-GB" sz="1000" dirty="0" smtClean="0"/>
              <a:t>Europeans often face </a:t>
            </a:r>
            <a:r>
              <a:rPr lang="en-GB" sz="1000" b="1" dirty="0" smtClean="0"/>
              <a:t>barriers</a:t>
            </a:r>
            <a:r>
              <a:rPr lang="en-GB" sz="1000" dirty="0" smtClean="0"/>
              <a:t> when using online tools and services. This is even though the EU has spent decades bringing down those barriers "offline".</a:t>
            </a:r>
          </a:p>
          <a:p>
            <a:pPr marL="171440" indent="-171440" defTabSz="914346">
              <a:buFontTx/>
              <a:buChar char="-"/>
              <a:defRPr/>
            </a:pPr>
            <a:r>
              <a:rPr lang="en-GB" sz="1000" b="1" dirty="0" smtClean="0"/>
              <a:t>Fragmentation</a:t>
            </a:r>
            <a:r>
              <a:rPr lang="en-GB" sz="1000" dirty="0" smtClean="0"/>
              <a:t> and barriers that do not exist in the physical single market are </a:t>
            </a:r>
            <a:r>
              <a:rPr lang="en-GB" sz="1000" b="1" dirty="0" smtClean="0"/>
              <a:t>holding the EU back</a:t>
            </a:r>
            <a:r>
              <a:rPr lang="en-GB" sz="1000" dirty="0" smtClean="0"/>
              <a:t>.</a:t>
            </a:r>
          </a:p>
          <a:p>
            <a:pPr marL="171440" indent="-171440" defTabSz="914346">
              <a:buFontTx/>
              <a:buChar char="-"/>
              <a:defRPr/>
            </a:pPr>
            <a:r>
              <a:rPr lang="en-GB" sz="1000" dirty="0" smtClean="0"/>
              <a:t>Markets are </a:t>
            </a:r>
            <a:r>
              <a:rPr lang="en-GB" sz="1000" b="1" dirty="0" smtClean="0"/>
              <a:t>largely domestic in terms of online services</a:t>
            </a:r>
            <a:r>
              <a:rPr lang="en-GB" sz="1000" dirty="0" smtClean="0"/>
              <a:t>. Only 7% of EU small- and medium-sized businesses sell cross-border. This needs to change – putting the single market online.</a:t>
            </a:r>
            <a:endParaRPr lang="en-GB" sz="1000" b="1" dirty="0" smtClean="0"/>
          </a:p>
          <a:p>
            <a:endParaRPr lang="en-GB" sz="1000" b="1" dirty="0" smtClean="0"/>
          </a:p>
          <a:p>
            <a:pPr defTabSz="914346">
              <a:defRPr/>
            </a:pPr>
            <a:r>
              <a:rPr lang="en-GB" sz="1000" dirty="0" smtClean="0"/>
              <a:t>In a </a:t>
            </a:r>
            <a:r>
              <a:rPr lang="en-GB" sz="1000" b="1" dirty="0" smtClean="0"/>
              <a:t>Digital Single Market</a:t>
            </a:r>
            <a:r>
              <a:rPr lang="en-GB" sz="1000" dirty="0" smtClean="0"/>
              <a:t>, there are fewer barriers, and </a:t>
            </a:r>
            <a:r>
              <a:rPr lang="en-GB" sz="1000" b="1" dirty="0" smtClean="0"/>
              <a:t>more opportunities</a:t>
            </a:r>
            <a:r>
              <a:rPr lang="en-GB" sz="1000" dirty="0" smtClean="0"/>
              <a:t>: it is a seamless area where people and business can trade, innovate and interact legally, safely, securely, and at an affordable cost, making their lives easier.</a:t>
            </a:r>
          </a:p>
          <a:p>
            <a:endParaRPr lang="en-GB" sz="1000" b="1" dirty="0" smtClean="0"/>
          </a:p>
          <a:p>
            <a:pPr marL="171440" indent="-171440">
              <a:buFontTx/>
              <a:buChar char="-"/>
            </a:pPr>
            <a:r>
              <a:rPr lang="en-GB" sz="1000" dirty="0" smtClean="0"/>
              <a:t>The Digital Single Market could contribute </a:t>
            </a:r>
            <a:r>
              <a:rPr lang="en-GB" sz="1000" b="1" dirty="0" smtClean="0"/>
              <a:t>€415 billion per year </a:t>
            </a:r>
            <a:r>
              <a:rPr lang="en-GB" sz="1000" dirty="0" smtClean="0"/>
              <a:t>to the European economy, </a:t>
            </a:r>
            <a:r>
              <a:rPr lang="en-GB" sz="1000" b="1" dirty="0" smtClean="0"/>
              <a:t>boosting jobs, growth, competition, investment and innovation</a:t>
            </a:r>
            <a:r>
              <a:rPr lang="en-GB" sz="1000" dirty="0" smtClean="0"/>
              <a:t>. </a:t>
            </a:r>
          </a:p>
          <a:p>
            <a:pPr marL="171440" indent="-171440" defTabSz="914346">
              <a:buFontTx/>
              <a:buChar char="-"/>
              <a:defRPr/>
            </a:pPr>
            <a:r>
              <a:rPr lang="en-GB" sz="1000" dirty="0" smtClean="0"/>
              <a:t>It can expand markets and </a:t>
            </a:r>
            <a:r>
              <a:rPr lang="en-GB" sz="1000" b="1" dirty="0" smtClean="0"/>
              <a:t>foster better services at better prices</a:t>
            </a:r>
            <a:r>
              <a:rPr lang="en-GB" sz="1000" dirty="0" smtClean="0"/>
              <a:t>, offer more choice and create new sources of employment. </a:t>
            </a:r>
          </a:p>
          <a:p>
            <a:pPr marL="171440" indent="-171440" defTabSz="914346">
              <a:buFontTx/>
              <a:buChar char="-"/>
              <a:defRPr/>
            </a:pPr>
            <a:r>
              <a:rPr lang="en-GB" sz="1000" dirty="0" smtClean="0"/>
              <a:t>It can create </a:t>
            </a:r>
            <a:r>
              <a:rPr lang="en-GB" sz="1000" b="1" dirty="0" smtClean="0"/>
              <a:t>opportunities for new start-ups </a:t>
            </a:r>
            <a:r>
              <a:rPr lang="en-GB" sz="1000" dirty="0" smtClean="0"/>
              <a:t>and allow existing companies to grow and profit within a market of over 500 million people.</a:t>
            </a:r>
          </a:p>
          <a:p>
            <a:pPr marL="171440" indent="-171440" defTabSz="914346">
              <a:buFontTx/>
              <a:buChar char="-"/>
              <a:defRPr/>
            </a:pPr>
            <a:r>
              <a:rPr lang="en-GB" sz="1000" dirty="0" smtClean="0"/>
              <a:t>A completed Digital Single Market will also ensure that Europe maintains its position as a </a:t>
            </a:r>
            <a:r>
              <a:rPr lang="en-GB" sz="1000" b="1" dirty="0" smtClean="0"/>
              <a:t>world leader in the digital economy</a:t>
            </a:r>
            <a:r>
              <a:rPr lang="en-GB" sz="1000" dirty="0" smtClean="0"/>
              <a:t>, helping European companies to grow globally, and transforming our public services.</a:t>
            </a:r>
          </a:p>
          <a:p>
            <a:pPr marL="171440" indent="-171440" defTabSz="914346">
              <a:buFontTx/>
              <a:buChar char="-"/>
              <a:defRPr/>
            </a:pPr>
            <a:endParaRPr lang="en-GB" sz="1000" dirty="0" smtClean="0"/>
          </a:p>
          <a:p>
            <a:pPr marL="0" indent="0" defTabSz="914346">
              <a:buFontTx/>
              <a:buNone/>
              <a:defRPr/>
            </a:pPr>
            <a:r>
              <a:rPr lang="en-GB" sz="1000" b="1" u="sng" dirty="0" smtClean="0"/>
              <a:t>Example: More integrated</a:t>
            </a:r>
            <a:r>
              <a:rPr lang="en-GB" sz="1000" b="1" u="sng" baseline="0" dirty="0" smtClean="0"/>
              <a:t> networks, products and services:</a:t>
            </a:r>
            <a:endParaRPr lang="en-GB" sz="1000" b="1" u="sng" dirty="0" smtClean="0"/>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Improved </a:t>
            </a:r>
            <a:r>
              <a:rPr lang="en-GB" sz="1000" b="1" i="0" u="none" strike="noStrike" kern="1200" baseline="0" dirty="0" smtClean="0">
                <a:solidFill>
                  <a:schemeClr val="tx1"/>
                </a:solidFill>
                <a:latin typeface="Arial" charset="0"/>
                <a:ea typeface="+mn-ea"/>
                <a:cs typeface="+mn-cs"/>
              </a:rPr>
              <a:t>access</a:t>
            </a:r>
            <a:r>
              <a:rPr lang="en-GB" sz="1000" b="0" i="0" u="none" strike="noStrike" kern="1200" baseline="0" dirty="0" smtClean="0">
                <a:solidFill>
                  <a:schemeClr val="tx1"/>
                </a:solidFill>
                <a:latin typeface="Arial" charset="0"/>
                <a:ea typeface="+mn-ea"/>
                <a:cs typeface="+mn-cs"/>
              </a:rPr>
              <a:t> and a </a:t>
            </a:r>
            <a:r>
              <a:rPr lang="en-GB" sz="1000" b="1" i="0" u="none" strike="noStrike" kern="1200" baseline="0" dirty="0" smtClean="0">
                <a:solidFill>
                  <a:schemeClr val="tx1"/>
                </a:solidFill>
                <a:latin typeface="Arial" charset="0"/>
                <a:ea typeface="+mn-ea"/>
                <a:cs typeface="+mn-cs"/>
              </a:rPr>
              <a:t>regulatory environment</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economy</a:t>
            </a:r>
            <a:r>
              <a:rPr lang="en-GB" sz="1000" b="0" i="0" u="none" strike="noStrike" kern="1200" baseline="0" dirty="0" smtClean="0">
                <a:solidFill>
                  <a:schemeClr val="tx1"/>
                </a:solidFill>
                <a:latin typeface="Arial" charset="0"/>
                <a:ea typeface="+mn-ea"/>
                <a:cs typeface="+mn-cs"/>
              </a:rPr>
              <a:t> and </a:t>
            </a:r>
            <a:r>
              <a:rPr lang="en-GB" sz="1000" b="1" i="0" u="none" strike="noStrike" kern="1200" baseline="0" dirty="0" smtClean="0">
                <a:solidFill>
                  <a:schemeClr val="tx1"/>
                </a:solidFill>
                <a:latin typeface="Arial" charset="0"/>
                <a:ea typeface="+mn-ea"/>
                <a:cs typeface="+mn-cs"/>
              </a:rPr>
              <a:t>society</a:t>
            </a:r>
            <a:r>
              <a:rPr lang="en-GB" sz="1000" b="0" i="0" u="none" strike="noStrike" kern="1200" baseline="0" dirty="0" smtClean="0">
                <a:solidFill>
                  <a:schemeClr val="tx1"/>
                </a:solidFill>
                <a:latin typeface="Arial" charset="0"/>
                <a:ea typeface="+mn-ea"/>
                <a:cs typeface="+mn-cs"/>
              </a:rPr>
              <a:t> that embrace digital realities – these are the three main strands of our action.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Just to give a few examples: The Digital Single Market will provide better access for </a:t>
            </a:r>
            <a:r>
              <a:rPr lang="en-GB" sz="1000" b="1" i="0" u="none" strike="noStrike" kern="1200" baseline="0" dirty="0" smtClean="0">
                <a:solidFill>
                  <a:schemeClr val="tx1"/>
                </a:solidFill>
                <a:latin typeface="Arial" charset="0"/>
                <a:ea typeface="+mn-ea"/>
                <a:cs typeface="+mn-cs"/>
              </a:rPr>
              <a:t>consumers</a:t>
            </a:r>
            <a:r>
              <a:rPr lang="en-GB" sz="1000" b="0" i="0" u="none" strike="noStrike" kern="1200" baseline="0" dirty="0" smtClean="0">
                <a:solidFill>
                  <a:schemeClr val="tx1"/>
                </a:solidFill>
                <a:latin typeface="Arial" charset="0"/>
                <a:ea typeface="+mn-ea"/>
                <a:cs typeface="+mn-cs"/>
              </a:rPr>
              <a:t> and </a:t>
            </a:r>
            <a:r>
              <a:rPr lang="en-GB" sz="1000" b="1" i="0" u="none" strike="noStrike" kern="1200" baseline="0" dirty="0" smtClean="0">
                <a:solidFill>
                  <a:schemeClr val="tx1"/>
                </a:solidFill>
                <a:latin typeface="Arial" charset="0"/>
                <a:ea typeface="+mn-ea"/>
                <a:cs typeface="+mn-cs"/>
              </a:rPr>
              <a:t>businesses</a:t>
            </a:r>
            <a:r>
              <a:rPr lang="en-GB" sz="1000" b="0" i="0" u="none" strike="noStrike" kern="1200" baseline="0" dirty="0" smtClean="0">
                <a:solidFill>
                  <a:schemeClr val="tx1"/>
                </a:solidFill>
                <a:latin typeface="Arial" charset="0"/>
                <a:ea typeface="+mn-ea"/>
                <a:cs typeface="+mn-cs"/>
              </a:rPr>
              <a:t> to </a:t>
            </a:r>
            <a:r>
              <a:rPr lang="en-GB" sz="1000" b="1" i="0" u="none" strike="noStrike" kern="1200" baseline="0" dirty="0" smtClean="0">
                <a:solidFill>
                  <a:schemeClr val="tx1"/>
                </a:solidFill>
                <a:latin typeface="Arial" charset="0"/>
                <a:ea typeface="+mn-ea"/>
                <a:cs typeface="+mn-cs"/>
              </a:rPr>
              <a:t>digital goods </a:t>
            </a:r>
            <a:r>
              <a:rPr lang="en-GB" sz="1000" b="0" i="0" u="none" strike="noStrike" kern="1200" baseline="0" dirty="0" smtClean="0">
                <a:solidFill>
                  <a:schemeClr val="tx1"/>
                </a:solidFill>
                <a:latin typeface="Arial" charset="0"/>
                <a:ea typeface="+mn-ea"/>
                <a:cs typeface="+mn-cs"/>
              </a:rPr>
              <a:t>and </a:t>
            </a:r>
            <a:r>
              <a:rPr lang="en-GB" sz="1000" b="1" i="0" u="none" strike="noStrike" kern="1200" baseline="0" dirty="0" smtClean="0">
                <a:solidFill>
                  <a:schemeClr val="tx1"/>
                </a:solidFill>
                <a:latin typeface="Arial" charset="0"/>
                <a:ea typeface="+mn-ea"/>
                <a:cs typeface="+mn-cs"/>
              </a:rPr>
              <a:t>services</a:t>
            </a:r>
            <a:r>
              <a:rPr lang="en-GB" sz="1000" b="0" i="0" u="none" strike="noStrike" kern="1200" baseline="0" dirty="0" smtClean="0">
                <a:solidFill>
                  <a:schemeClr val="tx1"/>
                </a:solidFill>
                <a:latin typeface="Arial" charset="0"/>
                <a:ea typeface="+mn-ea"/>
                <a:cs typeface="+mn-cs"/>
              </a:rPr>
              <a:t> across Europe by unlocking e-commerce potential.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With the same rules for </a:t>
            </a:r>
            <a:r>
              <a:rPr lang="en-GB" sz="1000" b="1" i="0" u="none" strike="noStrike" kern="1200" baseline="0" dirty="0" smtClean="0">
                <a:solidFill>
                  <a:schemeClr val="tx1"/>
                </a:solidFill>
                <a:latin typeface="Arial" charset="0"/>
                <a:ea typeface="+mn-ea"/>
                <a:cs typeface="+mn-cs"/>
              </a:rPr>
              <a:t>e-commerce</a:t>
            </a:r>
            <a:r>
              <a:rPr lang="en-GB" sz="1000" b="0" i="0" u="none" strike="noStrike" kern="1200" baseline="0" dirty="0" smtClean="0">
                <a:solidFill>
                  <a:schemeClr val="tx1"/>
                </a:solidFill>
                <a:latin typeface="Arial" charset="0"/>
                <a:ea typeface="+mn-ea"/>
                <a:cs typeface="+mn-cs"/>
              </a:rPr>
              <a:t> being applied in all EU Member States more and more companies would either start or increase their online sales to other EU countries.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Affordable </a:t>
            </a:r>
            <a:r>
              <a:rPr lang="en-GB" sz="1000" b="1" i="0" u="none" strike="noStrike" kern="1200" baseline="0" dirty="0" smtClean="0">
                <a:solidFill>
                  <a:schemeClr val="tx1"/>
                </a:solidFill>
                <a:latin typeface="Arial" charset="0"/>
                <a:ea typeface="+mn-ea"/>
                <a:cs typeface="+mn-cs"/>
              </a:rPr>
              <a:t>parcel</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delivery</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costs</a:t>
            </a:r>
            <a:r>
              <a:rPr lang="en-GB" sz="1000" b="0" i="0" u="none" strike="noStrike" kern="1200" baseline="0" dirty="0" smtClean="0">
                <a:solidFill>
                  <a:schemeClr val="tx1"/>
                </a:solidFill>
                <a:latin typeface="Arial" charset="0"/>
                <a:ea typeface="+mn-ea"/>
                <a:cs typeface="+mn-cs"/>
              </a:rPr>
              <a:t> and </a:t>
            </a:r>
            <a:r>
              <a:rPr lang="en-GB" sz="1000" b="1" i="0" u="none" strike="noStrike" kern="1200" baseline="0" dirty="0" smtClean="0">
                <a:solidFill>
                  <a:schemeClr val="tx1"/>
                </a:solidFill>
                <a:latin typeface="Arial" charset="0"/>
                <a:ea typeface="+mn-ea"/>
                <a:cs typeface="+mn-cs"/>
              </a:rPr>
              <a:t>convenient</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return</a:t>
            </a:r>
            <a:r>
              <a:rPr lang="en-GB" sz="1000" b="0" i="0" u="none" strike="noStrike" kern="1200" baseline="0" dirty="0" smtClean="0">
                <a:solidFill>
                  <a:schemeClr val="tx1"/>
                </a:solidFill>
                <a:latin typeface="Arial" charset="0"/>
                <a:ea typeface="+mn-ea"/>
                <a:cs typeface="+mn-cs"/>
              </a:rPr>
              <a:t> options will be applied, allowing customers to easily return the shoes they bought if they are not the right size.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Geographically based restrictions ("</a:t>
            </a:r>
            <a:r>
              <a:rPr lang="en-GB" sz="1000" b="1" i="0" u="none" strike="noStrike" kern="1200" baseline="0" dirty="0" smtClean="0">
                <a:solidFill>
                  <a:schemeClr val="tx1"/>
                </a:solidFill>
                <a:latin typeface="Arial" charset="0"/>
                <a:ea typeface="+mn-ea"/>
                <a:cs typeface="+mn-cs"/>
              </a:rPr>
              <a:t>geo-blocking</a:t>
            </a:r>
            <a:r>
              <a:rPr lang="en-GB" sz="1000" b="0" i="0" u="none" strike="noStrike" kern="1200" baseline="0" dirty="0" smtClean="0">
                <a:solidFill>
                  <a:schemeClr val="tx1"/>
                </a:solidFill>
                <a:latin typeface="Arial" charset="0"/>
                <a:ea typeface="+mn-ea"/>
                <a:cs typeface="+mn-cs"/>
              </a:rPr>
              <a:t>") will be tackled; meaning that the Commission aims to end unjustified geo-blocking which is incompatible with single market freedoms to trade and transact.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VAT arrangements </a:t>
            </a:r>
            <a:r>
              <a:rPr lang="en-GB" sz="1000" b="0" i="0" u="none" strike="noStrike" kern="1200" baseline="0" dirty="0" smtClean="0">
                <a:solidFill>
                  <a:schemeClr val="tx1"/>
                </a:solidFill>
                <a:latin typeface="Arial" charset="0"/>
                <a:ea typeface="+mn-ea"/>
                <a:cs typeface="+mn-cs"/>
              </a:rPr>
              <a:t>will be simplified and copyright rules modernised. </a:t>
            </a:r>
          </a:p>
          <a:p>
            <a:endParaRPr lang="en-GB" sz="1000" b="0" i="0" u="none" strike="noStrike" kern="1200" baseline="0" dirty="0" smtClean="0">
              <a:solidFill>
                <a:schemeClr val="tx1"/>
              </a:solidFill>
              <a:latin typeface="Arial" charset="0"/>
              <a:ea typeface="+mn-ea"/>
              <a:cs typeface="+mn-cs"/>
            </a:endParaRPr>
          </a:p>
          <a:p>
            <a:r>
              <a:rPr lang="en-GB" sz="1000" b="1" i="0" u="none" strike="noStrike" kern="1200" baseline="0" dirty="0" smtClean="0">
                <a:solidFill>
                  <a:schemeClr val="tx1"/>
                </a:solidFill>
                <a:latin typeface="Arial" charset="0"/>
                <a:ea typeface="+mn-ea"/>
                <a:cs typeface="+mn-cs"/>
              </a:rPr>
              <a:t>Major investment extends broadband services in eastern Poland</a:t>
            </a:r>
            <a:endParaRPr lang="en-GB"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 major digital communications project in </a:t>
            </a:r>
            <a:r>
              <a:rPr lang="en-GB" sz="1000" b="0" i="0" u="none" strike="noStrike" kern="1200" baseline="0" dirty="0" err="1" smtClean="0">
                <a:solidFill>
                  <a:schemeClr val="tx1"/>
                </a:solidFill>
                <a:latin typeface="Arial" charset="0"/>
                <a:ea typeface="+mn-ea"/>
                <a:cs typeface="+mn-cs"/>
              </a:rPr>
              <a:t>Swietokrzyskie</a:t>
            </a:r>
            <a:r>
              <a:rPr lang="en-GB" sz="1000" b="0" i="0" u="none" strike="noStrike" kern="1200" baseline="0" dirty="0" smtClean="0">
                <a:solidFill>
                  <a:schemeClr val="tx1"/>
                </a:solidFill>
                <a:latin typeface="Arial" charset="0"/>
                <a:ea typeface="+mn-ea"/>
                <a:cs typeface="+mn-cs"/>
              </a:rPr>
              <a:t>, one of Poland’s less developed regions, has the potential to provide an </a:t>
            </a:r>
            <a:r>
              <a:rPr lang="en-GB" sz="1000" b="1" i="0" u="none" strike="noStrike" kern="1200" baseline="0" dirty="0" smtClean="0">
                <a:solidFill>
                  <a:schemeClr val="tx1"/>
                </a:solidFill>
                <a:latin typeface="Arial" charset="0"/>
                <a:ea typeface="+mn-ea"/>
                <a:cs typeface="+mn-cs"/>
              </a:rPr>
              <a:t>additional 220 000 people with access to broadband services</a:t>
            </a:r>
            <a:r>
              <a:rPr lang="en-GB" sz="1000" b="0" i="0" u="none" strike="noStrike" kern="1200" baseline="0" dirty="0" smtClean="0">
                <a:solidFill>
                  <a:schemeClr val="tx1"/>
                </a:solidFill>
                <a:latin typeface="Arial" charset="0"/>
                <a:ea typeface="+mn-ea"/>
                <a:cs typeface="+mn-cs"/>
              </a:rPr>
              <a:t>. </a:t>
            </a:r>
          </a:p>
          <a:p>
            <a:pPr marL="171450" indent="-171450">
              <a:buFontTx/>
              <a:buChar char="-"/>
            </a:pPr>
            <a:r>
              <a:rPr lang="en-GB" sz="1000" b="0" i="0" u="none" strike="noStrike" kern="1200" baseline="0" dirty="0" smtClean="0">
                <a:solidFill>
                  <a:schemeClr val="tx1"/>
                </a:solidFill>
                <a:latin typeface="Arial" charset="0"/>
                <a:ea typeface="+mn-ea"/>
                <a:cs typeface="+mn-cs"/>
              </a:rPr>
              <a:t>The construction of the broadband network infrastructure helps to eliminate the digital divide in areas that have previously been deprived of basic broadband services. The scheme brings Poland closer to reaching the objectives of the EU’s 11. </a:t>
            </a:r>
          </a:p>
          <a:p>
            <a:pPr marL="171450" indent="-171450">
              <a:buFontTx/>
              <a:buChar char="-"/>
            </a:pPr>
            <a:r>
              <a:rPr lang="en-GB" sz="1000" b="0" i="0" u="none" strike="noStrike" kern="1200" baseline="0" dirty="0" smtClean="0">
                <a:solidFill>
                  <a:schemeClr val="tx1"/>
                </a:solidFill>
                <a:latin typeface="Arial" charset="0"/>
                <a:ea typeface="+mn-ea"/>
                <a:cs typeface="+mn-cs"/>
              </a:rPr>
              <a:t>Digital Agenda for Europe in terms of basic broadband and Next Generation Access and provides the region with impetus to develop the digital economy. </a:t>
            </a:r>
          </a:p>
          <a:p>
            <a:pPr marL="171450" indent="-171450">
              <a:buFontTx/>
              <a:buChar char="-"/>
            </a:pPr>
            <a:r>
              <a:rPr lang="en-GB" sz="1000" b="0" i="0" u="none" strike="noStrike" kern="1200" baseline="0" dirty="0" smtClean="0">
                <a:solidFill>
                  <a:schemeClr val="tx1"/>
                </a:solidFill>
                <a:latin typeface="Arial" charset="0"/>
                <a:ea typeface="+mn-ea"/>
                <a:cs typeface="+mn-cs"/>
              </a:rPr>
              <a:t>The project is expected to </a:t>
            </a:r>
            <a:r>
              <a:rPr lang="en-GB" sz="1000" b="1" i="0" u="none" strike="noStrike" kern="1200" baseline="0" dirty="0" smtClean="0">
                <a:solidFill>
                  <a:schemeClr val="tx1"/>
                </a:solidFill>
                <a:latin typeface="Arial" charset="0"/>
                <a:ea typeface="+mn-ea"/>
                <a:cs typeface="+mn-cs"/>
              </a:rPr>
              <a:t>generate about 500 jobs after implementation</a:t>
            </a:r>
            <a:r>
              <a:rPr lang="en-GB" sz="1000" b="0" i="0" u="none" strike="noStrike" kern="1200" baseline="0" dirty="0" smtClean="0">
                <a:solidFill>
                  <a:schemeClr val="tx1"/>
                </a:solidFill>
                <a:latin typeface="Arial" charset="0"/>
                <a:ea typeface="+mn-ea"/>
                <a:cs typeface="+mn-cs"/>
              </a:rPr>
              <a:t>. </a:t>
            </a:r>
          </a:p>
          <a:p>
            <a:endParaRPr lang="en-GB" sz="1000" b="0" i="0" u="none" strike="noStrike" kern="1200" baseline="0" dirty="0" smtClean="0">
              <a:solidFill>
                <a:schemeClr val="tx1"/>
              </a:solidFill>
              <a:latin typeface="Arial" charset="0"/>
              <a:ea typeface="+mn-ea"/>
              <a:cs typeface="+mn-cs"/>
            </a:endParaRPr>
          </a:p>
          <a:p>
            <a:r>
              <a:rPr lang="en-GB" sz="1000" b="1" i="0" u="none" strike="noStrike" kern="1200" baseline="0" dirty="0" smtClean="0">
                <a:solidFill>
                  <a:schemeClr val="tx1"/>
                </a:solidFill>
                <a:latin typeface="Arial" charset="0"/>
                <a:ea typeface="+mn-ea"/>
                <a:cs typeface="+mn-cs"/>
              </a:rPr>
              <a:t>Digital education for Greek schoolchildren </a:t>
            </a:r>
            <a:endParaRPr lang="en-GB"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New ICT infrastructure for primary and secondary schools will bring innovations in teaching materials and in the teaching process, ensuring a better digital education for Greek students.</a:t>
            </a:r>
          </a:p>
          <a:p>
            <a:pPr marL="171450" indent="-171450">
              <a:buFontTx/>
              <a:buChar char="-"/>
            </a:pPr>
            <a:r>
              <a:rPr lang="en-GB" sz="1000" b="0" i="0" u="none" strike="noStrike" kern="1200" baseline="0" dirty="0" smtClean="0">
                <a:solidFill>
                  <a:schemeClr val="tx1"/>
                </a:solidFill>
                <a:latin typeface="Arial" charset="0"/>
                <a:ea typeface="+mn-ea"/>
                <a:cs typeface="+mn-cs"/>
              </a:rPr>
              <a:t>Overall, more than 825 000 students, from primary schools to lyceums and institutes, will benefit from the project, representing 8 % of the overall Greek population. Furthermore, 24 jobs are expected to be created during the implementation of the project (Greece - “Attica”, “Central Macedonia – Western Macedonia – Eastern Macedonia &amp; Thrace”, “</a:t>
            </a:r>
            <a:r>
              <a:rPr lang="en-GB" sz="1000" b="0" i="0" u="none" strike="noStrike" kern="1200" baseline="0" dirty="0" err="1" smtClean="0">
                <a:solidFill>
                  <a:schemeClr val="tx1"/>
                </a:solidFill>
                <a:latin typeface="Arial" charset="0"/>
                <a:ea typeface="+mn-ea"/>
                <a:cs typeface="+mn-cs"/>
              </a:rPr>
              <a:t>Thessalia</a:t>
            </a:r>
            <a:r>
              <a:rPr lang="en-GB" sz="1000" b="0" i="0" u="none" strike="noStrike" kern="1200" baseline="0" dirty="0" smtClean="0">
                <a:solidFill>
                  <a:schemeClr val="tx1"/>
                </a:solidFill>
                <a:latin typeface="Arial" charset="0"/>
                <a:ea typeface="+mn-ea"/>
                <a:cs typeface="+mn-cs"/>
              </a:rPr>
              <a:t> – </a:t>
            </a:r>
            <a:r>
              <a:rPr lang="en-GB" sz="1000" b="0" i="0" u="none" strike="noStrike" kern="1200" baseline="0" dirty="0" err="1" smtClean="0">
                <a:solidFill>
                  <a:schemeClr val="tx1"/>
                </a:solidFill>
                <a:latin typeface="Arial" charset="0"/>
                <a:ea typeface="+mn-ea"/>
                <a:cs typeface="+mn-cs"/>
              </a:rPr>
              <a:t>Sterea</a:t>
            </a:r>
            <a:r>
              <a:rPr lang="en-GB" sz="1000" b="0" i="0" u="none" strike="noStrike" kern="1200" baseline="0" dirty="0" smtClean="0">
                <a:solidFill>
                  <a:schemeClr val="tx1"/>
                </a:solidFill>
                <a:latin typeface="Arial" charset="0"/>
                <a:ea typeface="+mn-ea"/>
                <a:cs typeface="+mn-cs"/>
              </a:rPr>
              <a:t> </a:t>
            </a:r>
            <a:r>
              <a:rPr lang="en-GB" sz="1000" b="0" i="0" u="none" strike="noStrike" kern="1200" baseline="0" dirty="0" err="1" smtClean="0">
                <a:solidFill>
                  <a:schemeClr val="tx1"/>
                </a:solidFill>
                <a:latin typeface="Arial" charset="0"/>
                <a:ea typeface="+mn-ea"/>
                <a:cs typeface="+mn-cs"/>
              </a:rPr>
              <a:t>Ellada</a:t>
            </a:r>
            <a:r>
              <a:rPr lang="en-GB" sz="1000" b="0" i="0" u="none" strike="noStrike" kern="1200" baseline="0" dirty="0" smtClean="0">
                <a:solidFill>
                  <a:schemeClr val="tx1"/>
                </a:solidFill>
                <a:latin typeface="Arial" charset="0"/>
                <a:ea typeface="+mn-ea"/>
                <a:cs typeface="+mn-cs"/>
              </a:rPr>
              <a:t> – </a:t>
            </a:r>
            <a:r>
              <a:rPr lang="en-GB" sz="1000" b="0" i="0" u="none" strike="noStrike" kern="1200" baseline="0" dirty="0" err="1" smtClean="0">
                <a:solidFill>
                  <a:schemeClr val="tx1"/>
                </a:solidFill>
                <a:latin typeface="Arial" charset="0"/>
                <a:ea typeface="+mn-ea"/>
                <a:cs typeface="+mn-cs"/>
              </a:rPr>
              <a:t>Ipiros</a:t>
            </a:r>
            <a:r>
              <a:rPr lang="en-GB" sz="1000" b="0" i="0" u="none" strike="noStrike" kern="1200" baseline="0" dirty="0" smtClean="0">
                <a:solidFill>
                  <a:schemeClr val="tx1"/>
                </a:solidFill>
                <a:latin typeface="Arial" charset="0"/>
                <a:ea typeface="+mn-ea"/>
                <a:cs typeface="+mn-cs"/>
              </a:rPr>
              <a:t>”, and “Crete and the Aegean Islands”. </a:t>
            </a:r>
            <a:endParaRPr lang="en-GB" sz="1000" dirty="0" smtClean="0"/>
          </a:p>
          <a:p>
            <a:endParaRPr lang="en-US" sz="1000" b="0" i="0" u="none" strike="noStrike" kern="1200" baseline="0" dirty="0" smtClean="0">
              <a:solidFill>
                <a:schemeClr val="tx1"/>
              </a:solidFill>
              <a:latin typeface="Arial" charset="0"/>
              <a:ea typeface="+mn-ea"/>
              <a:cs typeface="+mn-cs"/>
            </a:endParaRPr>
          </a:p>
          <a:p>
            <a:r>
              <a:rPr lang="en-US" sz="1000" b="1" i="0" u="none" strike="noStrike" kern="1200" baseline="0" dirty="0" err="1" smtClean="0">
                <a:solidFill>
                  <a:schemeClr val="tx1"/>
                </a:solidFill>
                <a:latin typeface="Arial" charset="0"/>
                <a:ea typeface="+mn-ea"/>
                <a:cs typeface="+mn-cs"/>
              </a:rPr>
              <a:t>eEstonia</a:t>
            </a:r>
            <a:r>
              <a:rPr lang="en-US" sz="1000" b="1"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Estonia is one of the most advanced e-societies in the world. Its latest innovation is an e-residency card for non-nationals. Much of Estonia's e-government infrastructure has benefitted from investments under the European Regional Development Fund. </a:t>
            </a:r>
          </a:p>
          <a:p>
            <a:pPr marL="171450" indent="-171450">
              <a:buFontTx/>
              <a:buChar char="-"/>
            </a:pPr>
            <a:r>
              <a:rPr lang="en-GB" sz="1000" b="0" i="0" u="none" strike="noStrike" kern="1200" baseline="0" dirty="0" smtClean="0">
                <a:solidFill>
                  <a:schemeClr val="tx1"/>
                </a:solidFill>
                <a:latin typeface="Arial" charset="0"/>
                <a:ea typeface="+mn-ea"/>
                <a:cs typeface="+mn-cs"/>
              </a:rPr>
              <a:t>With the development of information society accessibility of the IT network will be improved, especially for people with special needs. </a:t>
            </a:r>
          </a:p>
          <a:p>
            <a:pPr marL="171450" indent="-171450">
              <a:buFontTx/>
              <a:buChar char="-"/>
            </a:pPr>
            <a:r>
              <a:rPr lang="en-GB" sz="1000" b="0" i="0" u="none" strike="noStrike" kern="1200" baseline="0" dirty="0" smtClean="0">
                <a:solidFill>
                  <a:schemeClr val="tx1"/>
                </a:solidFill>
                <a:latin typeface="Arial" charset="0"/>
                <a:ea typeface="+mn-ea"/>
                <a:cs typeface="+mn-cs"/>
              </a:rPr>
              <a:t>The transparency of decision procedures in municipal and central government level will be improved, giving people the possibility to participate in the process. </a:t>
            </a:r>
          </a:p>
          <a:p>
            <a:pPr marL="171450" indent="-171450">
              <a:buFontTx/>
              <a:buChar char="-"/>
            </a:pPr>
            <a:r>
              <a:rPr lang="en-GB" sz="1000" b="0" i="0" u="none" strike="noStrike" kern="1200" baseline="0" dirty="0" smtClean="0">
                <a:solidFill>
                  <a:schemeClr val="tx1"/>
                </a:solidFill>
                <a:latin typeface="Arial" charset="0"/>
                <a:ea typeface="+mn-ea"/>
                <a:cs typeface="+mn-cs"/>
              </a:rPr>
              <a:t>Quality of e-services in the public sector will be improved. </a:t>
            </a:r>
            <a:endParaRPr lang="en-GB" sz="1000" dirty="0" smtClean="0"/>
          </a:p>
          <a:p>
            <a:pPr marL="171440" indent="-171440" defTabSz="914346">
              <a:buFontTx/>
              <a:buChar char="-"/>
              <a:defRPr/>
            </a:pPr>
            <a:endParaRPr lang="en-GB" sz="1000" dirty="0" smtClean="0"/>
          </a:p>
          <a:p>
            <a:r>
              <a:rPr lang="en-GB" sz="1000" u="sng" dirty="0" smtClean="0"/>
              <a:t>Follow-up question:</a:t>
            </a:r>
          </a:p>
          <a:p>
            <a:pPr marL="171440" indent="-171440">
              <a:buFontTx/>
              <a:buChar char="-"/>
            </a:pPr>
            <a:r>
              <a:rPr lang="en-GB" sz="1000" dirty="0" smtClean="0"/>
              <a:t>What kind of online barriers did you have to face? </a:t>
            </a: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n-GB"/>
          </a:p>
        </p:txBody>
      </p:sp>
    </p:spTree>
    <p:extLst>
      <p:ext uri="{BB962C8B-B14F-4D97-AF65-F5344CB8AC3E}">
        <p14:creationId xmlns:p14="http://schemas.microsoft.com/office/powerpoint/2010/main" val="153088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Energy Union and Climate</a:t>
            </a:r>
          </a:p>
          <a:p>
            <a:r>
              <a:rPr lang="en-GB" sz="1000" dirty="0" smtClean="0"/>
              <a:t>Making energy more secure, affordable and sustainable</a:t>
            </a:r>
          </a:p>
          <a:p>
            <a:pPr marL="171450" indent="-171450">
              <a:buFontTx/>
              <a:buChar char="-"/>
            </a:pPr>
            <a:endParaRPr lang="en-GB" sz="1000" dirty="0" smtClean="0"/>
          </a:p>
          <a:p>
            <a:pPr marL="171450" indent="-171450">
              <a:buFontTx/>
              <a:buChar char="-"/>
            </a:pPr>
            <a:r>
              <a:rPr lang="en-GB" sz="1000" dirty="0" smtClean="0"/>
              <a:t>The </a:t>
            </a:r>
            <a:r>
              <a:rPr lang="en-GB" sz="1000" b="0" dirty="0" smtClean="0"/>
              <a:t>Energy Union </a:t>
            </a:r>
            <a:r>
              <a:rPr lang="en-GB" sz="1000" dirty="0" smtClean="0"/>
              <a:t>means making energy more </a:t>
            </a:r>
            <a:r>
              <a:rPr lang="en-GB" sz="1000" b="1" dirty="0" smtClean="0"/>
              <a:t>secure</a:t>
            </a:r>
            <a:r>
              <a:rPr lang="en-GB" sz="1000" dirty="0" smtClean="0"/>
              <a:t>, </a:t>
            </a:r>
            <a:r>
              <a:rPr lang="en-GB" sz="1000" b="1" dirty="0" smtClean="0"/>
              <a:t>affordable</a:t>
            </a:r>
            <a:r>
              <a:rPr lang="en-GB" sz="1000" dirty="0" smtClean="0"/>
              <a:t> and </a:t>
            </a:r>
            <a:r>
              <a:rPr lang="en-GB" sz="1000" b="1" dirty="0" smtClean="0"/>
              <a:t>sustainable</a:t>
            </a:r>
            <a:r>
              <a:rPr lang="en-GB" sz="1000" dirty="0" smtClean="0"/>
              <a:t>. It will allow a free flow of energy across borders and a </a:t>
            </a:r>
            <a:r>
              <a:rPr lang="en-GB" sz="1000" b="1" dirty="0" smtClean="0"/>
              <a:t>secure</a:t>
            </a:r>
            <a:r>
              <a:rPr lang="en-GB" sz="1000" dirty="0" smtClean="0"/>
              <a:t> </a:t>
            </a:r>
            <a:r>
              <a:rPr lang="en-GB" sz="1000" b="1" dirty="0" smtClean="0"/>
              <a:t>supply</a:t>
            </a:r>
            <a:r>
              <a:rPr lang="en-GB" sz="1000" dirty="0" smtClean="0"/>
              <a:t> in every EU country, for every European.</a:t>
            </a:r>
          </a:p>
          <a:p>
            <a:pPr marL="171450" indent="-171450">
              <a:buFontTx/>
              <a:buChar char="-"/>
            </a:pPr>
            <a:r>
              <a:rPr lang="en-GB" sz="1000" dirty="0" smtClean="0"/>
              <a:t>New technologies and renewed infrastructure will </a:t>
            </a:r>
            <a:r>
              <a:rPr lang="en-GB" sz="1000" b="1" dirty="0" smtClean="0"/>
              <a:t>cut household bills </a:t>
            </a:r>
            <a:r>
              <a:rPr lang="en-GB" sz="1000" dirty="0" smtClean="0"/>
              <a:t>and </a:t>
            </a:r>
            <a:r>
              <a:rPr lang="en-GB" sz="1000" b="1" dirty="0" smtClean="0"/>
              <a:t>create new jobs and skills</a:t>
            </a:r>
            <a:r>
              <a:rPr lang="en-GB" sz="1000" dirty="0" smtClean="0"/>
              <a:t>, as companies expand exports and boost growth. It will lead to a </a:t>
            </a:r>
            <a:r>
              <a:rPr lang="en-GB" sz="1000" b="1" dirty="0" smtClean="0"/>
              <a:t>sustainable</a:t>
            </a:r>
            <a:r>
              <a:rPr lang="en-GB" sz="1000" dirty="0" smtClean="0"/>
              <a:t>, </a:t>
            </a:r>
            <a:r>
              <a:rPr lang="en-GB" sz="1000" b="1" dirty="0" smtClean="0"/>
              <a:t>low carbon and environmentally friendly economy</a:t>
            </a:r>
            <a:r>
              <a:rPr lang="en-GB" sz="1000" dirty="0" smtClean="0"/>
              <a:t>, putting Europe at the forefront of renewable energy production and the fight against </a:t>
            </a:r>
            <a:r>
              <a:rPr lang="en-GB" sz="1000" b="1" dirty="0" smtClean="0"/>
              <a:t>global warming</a:t>
            </a:r>
            <a:r>
              <a:rPr lang="en-GB" sz="1000" dirty="0" smtClean="0"/>
              <a:t>.</a:t>
            </a:r>
          </a:p>
          <a:p>
            <a:pPr marL="171450" indent="-171450">
              <a:buFontTx/>
              <a:buChar char="-"/>
            </a:pPr>
            <a:r>
              <a:rPr lang="en-GB" sz="1000" dirty="0" smtClean="0"/>
              <a:t>Important groundwork has already been done. Europe has a </a:t>
            </a:r>
            <a:r>
              <a:rPr lang="en-GB" sz="1000" b="1" dirty="0" smtClean="0"/>
              <a:t>policy</a:t>
            </a:r>
            <a:r>
              <a:rPr lang="en-GB" sz="1000" b="1" baseline="0" dirty="0" smtClean="0"/>
              <a:t> framework for energy and climate for 2030</a:t>
            </a:r>
            <a:r>
              <a:rPr lang="en-GB" sz="1000" baseline="0" dirty="0" smtClean="0"/>
              <a:t>, as well as an </a:t>
            </a:r>
            <a:r>
              <a:rPr lang="en-GB" sz="1000" b="1" baseline="0" dirty="0" smtClean="0"/>
              <a:t>energy security strategy</a:t>
            </a:r>
            <a:r>
              <a:rPr lang="en-GB" sz="1000" baseline="0" dirty="0" smtClean="0"/>
              <a:t>. </a:t>
            </a:r>
            <a:r>
              <a:rPr lang="en-GB" sz="1000" dirty="0" smtClean="0"/>
              <a:t>Meanwhile, an integrated energy market for all EU countries is closer than ever before.</a:t>
            </a:r>
          </a:p>
          <a:p>
            <a:pPr marL="171450" indent="-171450">
              <a:buFontTx/>
              <a:buChar char="-"/>
            </a:pPr>
            <a:endParaRPr lang="en-GB" sz="1000" dirty="0" smtClean="0"/>
          </a:p>
          <a:p>
            <a:r>
              <a:rPr lang="en-GB" sz="1000" b="1" dirty="0" smtClean="0"/>
              <a:t>Objectives</a:t>
            </a:r>
          </a:p>
          <a:p>
            <a:pPr marL="171450" indent="-171450">
              <a:buFontTx/>
              <a:buChar char="-"/>
            </a:pPr>
            <a:r>
              <a:rPr lang="en-GB" sz="1000" dirty="0" smtClean="0"/>
              <a:t>Pool resources, connect networks and unite the EU's power when negotiating with non EU countries.</a:t>
            </a:r>
          </a:p>
          <a:p>
            <a:pPr marL="171450" indent="-171450">
              <a:buFontTx/>
              <a:buChar char="-"/>
            </a:pPr>
            <a:r>
              <a:rPr lang="en-GB" sz="1000" dirty="0" smtClean="0"/>
              <a:t>Diversify energy sources – so Europe can quickly switch to other supply channels if the financial or political cost of importing from the East becomes too high.</a:t>
            </a:r>
          </a:p>
          <a:p>
            <a:pPr marL="171450" indent="-171450">
              <a:buFontTx/>
              <a:buChar char="-"/>
            </a:pPr>
            <a:r>
              <a:rPr lang="en-GB" sz="1000" dirty="0" smtClean="0"/>
              <a:t>Help EU countries become less dependent on energy imports.</a:t>
            </a:r>
          </a:p>
          <a:p>
            <a:pPr marL="171450" indent="-171450">
              <a:buFontTx/>
              <a:buChar char="-"/>
            </a:pPr>
            <a:r>
              <a:rPr lang="en-GB" sz="1000" dirty="0" smtClean="0"/>
              <a:t>Reduce Europe's energy use by 27% or greater by 2030.</a:t>
            </a:r>
          </a:p>
          <a:p>
            <a:pPr marL="171450" indent="-171450">
              <a:buFontTx/>
              <a:buChar char="-"/>
            </a:pPr>
            <a:r>
              <a:rPr lang="en-GB" sz="1000" dirty="0" smtClean="0"/>
              <a:t>Build on the EU's target of emitting at least 40% less greenhouse gases by 2030.</a:t>
            </a:r>
          </a:p>
          <a:p>
            <a:pPr marL="171450" indent="-171450">
              <a:buFontTx/>
              <a:buChar char="-"/>
            </a:pPr>
            <a:r>
              <a:rPr lang="en-GB" sz="1000" dirty="0" smtClean="0"/>
              <a:t>Make the EU the world number one in renewable energy and lead the fight against global warming.</a:t>
            </a:r>
          </a:p>
          <a:p>
            <a:endParaRPr lang="en-US" sz="1000" dirty="0" smtClean="0"/>
          </a:p>
          <a:p>
            <a:endParaRPr lang="en-US" sz="1000" dirty="0" smtClean="0"/>
          </a:p>
          <a:p>
            <a:r>
              <a:rPr lang="en-US" sz="1000" b="1" i="0" u="sng" strike="noStrike" kern="1200" baseline="0" dirty="0" smtClean="0">
                <a:solidFill>
                  <a:schemeClr val="tx1"/>
                </a:solidFill>
                <a:latin typeface="Arial" charset="0"/>
                <a:ea typeface="+mn-ea"/>
                <a:cs typeface="+mn-cs"/>
              </a:rPr>
              <a:t>Example: ambitious climate policy by 2030:</a:t>
            </a:r>
          </a:p>
          <a:p>
            <a:pPr marL="171450" indent="-171450">
              <a:buFontTx/>
              <a:buChar char="-"/>
            </a:pPr>
            <a:r>
              <a:rPr lang="en-GB" sz="1000" b="0" i="0" u="none" strike="noStrike" kern="1200" baseline="0" dirty="0" smtClean="0">
                <a:solidFill>
                  <a:schemeClr val="tx1"/>
                </a:solidFill>
                <a:latin typeface="Arial" charset="0"/>
                <a:ea typeface="+mn-ea"/>
                <a:cs typeface="+mn-cs"/>
              </a:rPr>
              <a:t>The EU is the </a:t>
            </a:r>
            <a:r>
              <a:rPr lang="en-GB" sz="1000" b="1" i="0" u="none" strike="noStrike" kern="1200" baseline="0" dirty="0" smtClean="0">
                <a:solidFill>
                  <a:schemeClr val="tx1"/>
                </a:solidFill>
                <a:latin typeface="Arial" charset="0"/>
                <a:ea typeface="+mn-ea"/>
                <a:cs typeface="+mn-cs"/>
              </a:rPr>
              <a:t>first region that made its ambitions targets binding</a:t>
            </a:r>
            <a:r>
              <a:rPr lang="en-GB" sz="1000" b="0" i="0" u="none" strike="noStrike" kern="1200" baseline="0" dirty="0" smtClean="0">
                <a:solidFill>
                  <a:schemeClr val="tx1"/>
                </a:solidFill>
                <a:latin typeface="Arial" charset="0"/>
                <a:ea typeface="+mn-ea"/>
                <a:cs typeface="+mn-cs"/>
              </a:rPr>
              <a:t>: </a:t>
            </a:r>
          </a:p>
          <a:p>
            <a:pPr marL="171450" indent="-171450">
              <a:buFontTx/>
              <a:buChar char="-"/>
            </a:pPr>
            <a:r>
              <a:rPr lang="en-GB" sz="1000" b="0" i="0" u="none" strike="noStrike" kern="1200" baseline="0" dirty="0" smtClean="0">
                <a:solidFill>
                  <a:schemeClr val="tx1"/>
                </a:solidFill>
                <a:latin typeface="Arial" charset="0"/>
                <a:ea typeface="+mn-ea"/>
                <a:cs typeface="+mn-cs"/>
              </a:rPr>
              <a:t>At least 40% reduction of greenhouse gas emissions by 2030 compared to the levels in 1990.</a:t>
            </a:r>
          </a:p>
          <a:p>
            <a:pPr marL="171450" indent="-171450">
              <a:buFontTx/>
              <a:buChar char="-"/>
            </a:pPr>
            <a:r>
              <a:rPr lang="en-GB" sz="1000" b="0" i="0" u="none" strike="noStrike" kern="1200" baseline="0" dirty="0" smtClean="0">
                <a:solidFill>
                  <a:schemeClr val="tx1"/>
                </a:solidFill>
                <a:latin typeface="Arial" charset="0"/>
                <a:ea typeface="+mn-ea"/>
                <a:cs typeface="+mn-cs"/>
              </a:rPr>
              <a:t>At least 27% of EU's energy consumption should be produced by 2030 from </a:t>
            </a:r>
            <a:r>
              <a:rPr lang="en-GB" sz="1000" b="1" i="0" u="none" strike="noStrike" kern="1200" baseline="0" dirty="0" smtClean="0">
                <a:solidFill>
                  <a:schemeClr val="tx1"/>
                </a:solidFill>
                <a:latin typeface="Arial" charset="0"/>
                <a:ea typeface="+mn-ea"/>
                <a:cs typeface="+mn-cs"/>
              </a:rPr>
              <a:t>renewable energies.</a:t>
            </a:r>
          </a:p>
          <a:p>
            <a:pPr marL="171450" indent="-171450">
              <a:buFontTx/>
              <a:buChar char="-"/>
            </a:pPr>
            <a:r>
              <a:rPr lang="en-GB" sz="1000" b="0" i="0" u="none" strike="noStrike" kern="1200" baseline="0" dirty="0" smtClean="0">
                <a:solidFill>
                  <a:schemeClr val="tx1"/>
                </a:solidFill>
                <a:latin typeface="Arial" charset="0"/>
                <a:ea typeface="+mn-ea"/>
                <a:cs typeface="+mn-cs"/>
              </a:rPr>
              <a:t>Energy efficiency should increase by at least 27%.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On the road to Paris Conference of the Parties </a:t>
            </a:r>
            <a:r>
              <a:rPr lang="en-GB" sz="1000" b="1" i="0" u="none" strike="noStrike" kern="1200" baseline="0" dirty="0" smtClean="0">
                <a:solidFill>
                  <a:schemeClr val="tx1"/>
                </a:solidFill>
                <a:latin typeface="Arial" charset="0"/>
                <a:ea typeface="+mn-ea"/>
                <a:cs typeface="+mn-cs"/>
              </a:rPr>
              <a:t>(COP)</a:t>
            </a:r>
            <a:r>
              <a:rPr lang="en-GB" sz="1000" b="0" i="0" u="none" strike="noStrike" kern="1200" baseline="0" dirty="0" smtClean="0">
                <a:solidFill>
                  <a:schemeClr val="tx1"/>
                </a:solidFill>
                <a:latin typeface="Arial" charset="0"/>
                <a:ea typeface="+mn-ea"/>
                <a:cs typeface="+mn-cs"/>
              </a:rPr>
              <a:t> 21 United Nations' conference on climate change, the EU is gearing up a climate and energy diplomacy in ongoing negotiations. </a:t>
            </a: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32</a:t>
            </a:fld>
            <a:endParaRPr lang="en-GB"/>
          </a:p>
        </p:txBody>
      </p:sp>
    </p:spTree>
    <p:extLst>
      <p:ext uri="{BB962C8B-B14F-4D97-AF65-F5344CB8AC3E}">
        <p14:creationId xmlns:p14="http://schemas.microsoft.com/office/powerpoint/2010/main" val="202561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Internal Market</a:t>
            </a:r>
          </a:p>
          <a:p>
            <a:r>
              <a:rPr lang="en-GB" sz="1000" dirty="0" smtClean="0"/>
              <a:t>A deeper and fairer internal market</a:t>
            </a:r>
          </a:p>
          <a:p>
            <a:endParaRPr lang="en-GB" sz="1000" dirty="0" smtClean="0"/>
          </a:p>
          <a:p>
            <a:pPr marL="171450" indent="-171450">
              <a:buFontTx/>
              <a:buChar char="-"/>
            </a:pPr>
            <a:r>
              <a:rPr lang="en-GB" sz="1000" dirty="0" smtClean="0"/>
              <a:t>The Single Market is one of Europe’s </a:t>
            </a:r>
            <a:r>
              <a:rPr lang="en-GB" sz="1000" b="1" dirty="0" smtClean="0"/>
              <a:t>major achievements </a:t>
            </a:r>
            <a:r>
              <a:rPr lang="en-GB" sz="1000" dirty="0" smtClean="0"/>
              <a:t>and its best asset in times of increasing globalisation. It is an engine for building a </a:t>
            </a:r>
            <a:r>
              <a:rPr lang="en-GB" sz="1000" b="1" dirty="0" smtClean="0"/>
              <a:t>stronger</a:t>
            </a:r>
            <a:r>
              <a:rPr lang="en-GB" sz="1000" dirty="0" smtClean="0"/>
              <a:t> and </a:t>
            </a:r>
            <a:r>
              <a:rPr lang="en-GB" sz="1000" b="1" dirty="0" smtClean="0"/>
              <a:t>fairer</a:t>
            </a:r>
            <a:r>
              <a:rPr lang="en-GB" sz="1000" dirty="0" smtClean="0"/>
              <a:t> </a:t>
            </a:r>
            <a:r>
              <a:rPr lang="en-GB" sz="1000" b="1" dirty="0" smtClean="0"/>
              <a:t>EU economy</a:t>
            </a:r>
            <a:r>
              <a:rPr lang="en-GB" sz="1000" dirty="0" smtClean="0"/>
              <a:t>. By allowing </a:t>
            </a:r>
            <a:r>
              <a:rPr lang="en-GB" sz="1000" b="1" dirty="0" smtClean="0"/>
              <a:t>people</a:t>
            </a:r>
            <a:r>
              <a:rPr lang="en-GB" sz="1000" dirty="0" smtClean="0"/>
              <a:t>, </a:t>
            </a:r>
            <a:r>
              <a:rPr lang="en-GB" sz="1000" b="1" dirty="0" smtClean="0"/>
              <a:t>goods</a:t>
            </a:r>
            <a:r>
              <a:rPr lang="en-GB" sz="1000" dirty="0" smtClean="0"/>
              <a:t>, </a:t>
            </a:r>
            <a:r>
              <a:rPr lang="en-GB" sz="1000" b="1" dirty="0" smtClean="0"/>
              <a:t>services</a:t>
            </a:r>
            <a:r>
              <a:rPr lang="en-GB" sz="1000" dirty="0" smtClean="0"/>
              <a:t> and </a:t>
            </a:r>
            <a:r>
              <a:rPr lang="en-GB" sz="1000" b="1" dirty="0" smtClean="0"/>
              <a:t>capital</a:t>
            </a:r>
            <a:r>
              <a:rPr lang="en-GB" sz="1000" dirty="0" smtClean="0"/>
              <a:t> to move more </a:t>
            </a:r>
            <a:r>
              <a:rPr lang="en-GB" sz="1000" b="1" dirty="0" smtClean="0"/>
              <a:t>freely</a:t>
            </a:r>
            <a:r>
              <a:rPr lang="en-GB" sz="1000" dirty="0" smtClean="0"/>
              <a:t> it opens up new opportunities for citizens, workers, businesses and consumers - creating the jobs and growth Europe so urgently needs.</a:t>
            </a:r>
          </a:p>
          <a:p>
            <a:pPr marL="171450" indent="-171450">
              <a:buFontTx/>
              <a:buChar char="-"/>
            </a:pPr>
            <a:r>
              <a:rPr lang="en-GB" sz="1000" dirty="0" smtClean="0"/>
              <a:t>More integrated and deeper capital markets will channel more funding to companies, especially </a:t>
            </a:r>
            <a:r>
              <a:rPr lang="en-GB" sz="1000" b="1" dirty="0" smtClean="0"/>
              <a:t>SMEs</a:t>
            </a:r>
            <a:r>
              <a:rPr lang="en-GB" sz="1000" dirty="0" smtClean="0"/>
              <a:t>, and infrastructure projects. Better </a:t>
            </a:r>
            <a:r>
              <a:rPr lang="en-GB" sz="1000" b="1" dirty="0" smtClean="0"/>
              <a:t>worker mobility </a:t>
            </a:r>
            <a:r>
              <a:rPr lang="en-GB" sz="1000" dirty="0" smtClean="0"/>
              <a:t>will let people move more freely where their skills are needed. And combatting </a:t>
            </a:r>
            <a:r>
              <a:rPr lang="en-GB" sz="1000" b="1" dirty="0" smtClean="0"/>
              <a:t>tax evasion</a:t>
            </a:r>
            <a:r>
              <a:rPr lang="en-GB" sz="1000" dirty="0" smtClean="0"/>
              <a:t> and </a:t>
            </a:r>
            <a:r>
              <a:rPr lang="en-GB" sz="1000" b="1" dirty="0" smtClean="0"/>
              <a:t>tax</a:t>
            </a:r>
            <a:r>
              <a:rPr lang="en-GB" sz="1000" dirty="0" smtClean="0"/>
              <a:t> </a:t>
            </a:r>
            <a:r>
              <a:rPr lang="en-GB" sz="1000" b="1" dirty="0" smtClean="0"/>
              <a:t>fraud</a:t>
            </a:r>
            <a:r>
              <a:rPr lang="en-GB" sz="1000" dirty="0" smtClean="0"/>
              <a:t> will ensure that all contribute their fair share.</a:t>
            </a:r>
          </a:p>
          <a:p>
            <a:pPr marL="171450" indent="-171450">
              <a:buFontTx/>
              <a:buChar char="-"/>
            </a:pPr>
            <a:endParaRPr lang="en-US" sz="1000" dirty="0" smtClean="0"/>
          </a:p>
          <a:p>
            <a:r>
              <a:rPr lang="en-GB" sz="1000" b="1" dirty="0" smtClean="0"/>
              <a:t>Objectives</a:t>
            </a:r>
          </a:p>
          <a:p>
            <a:pPr marL="171450" indent="-171450">
              <a:buFontTx/>
              <a:buChar char="-"/>
            </a:pPr>
            <a:r>
              <a:rPr lang="en-GB" sz="1000" dirty="0" smtClean="0"/>
              <a:t>Completing the internal market in products and services and making it the launch pad for our companies and industry to thrive in the global economy.</a:t>
            </a:r>
          </a:p>
          <a:p>
            <a:pPr marL="171450" indent="-171450">
              <a:buFontTx/>
              <a:buChar char="-"/>
            </a:pPr>
            <a:r>
              <a:rPr lang="en-GB" sz="1000" dirty="0" smtClean="0"/>
              <a:t>Stimulating investment in new technologies, improving the business environment, easing access to markets and to finance, particularly for SMEs, and ensuring that workers have the skills industry needs.</a:t>
            </a:r>
          </a:p>
          <a:p>
            <a:pPr marL="171450" indent="-171450">
              <a:buFontTx/>
              <a:buChar char="-"/>
            </a:pPr>
            <a:r>
              <a:rPr lang="en-GB" sz="1000" dirty="0" smtClean="0"/>
              <a:t>Creating a </a:t>
            </a:r>
            <a:r>
              <a:rPr lang="en-GB" sz="1000" dirty="0" smtClean="0">
                <a:hlinkClick r:id="rId3"/>
              </a:rPr>
              <a:t>Capital Markets Union</a:t>
            </a:r>
            <a:r>
              <a:rPr lang="en-GB" sz="1000" dirty="0" smtClean="0"/>
              <a:t>, making it easier for small businesses to raise money and making Europe a more attractive place to invest.</a:t>
            </a:r>
          </a:p>
          <a:p>
            <a:pPr marL="171450" indent="-171450">
              <a:buFontTx/>
              <a:buChar char="-"/>
            </a:pPr>
            <a:r>
              <a:rPr lang="en-GB" sz="1000" dirty="0" smtClean="0"/>
              <a:t>Encouraging workers to take up jobs in other EU countries to fill vacancies and meet the need for special skills.</a:t>
            </a:r>
          </a:p>
          <a:p>
            <a:pPr marL="171450" indent="-171450">
              <a:buFontTx/>
              <a:buChar char="-"/>
            </a:pPr>
            <a:r>
              <a:rPr lang="en-GB" sz="1000" dirty="0" smtClean="0"/>
              <a:t>Reviewing the Posting of Workers Directive and ensure its strict implementation, to prevent social dumping.</a:t>
            </a:r>
          </a:p>
          <a:p>
            <a:pPr marL="171450" indent="-171450">
              <a:buFontTx/>
              <a:buChar char="-"/>
            </a:pPr>
            <a:r>
              <a:rPr lang="en-GB" sz="1000" dirty="0" smtClean="0"/>
              <a:t>Spurring administrative cooperation among national tax authorities.</a:t>
            </a:r>
          </a:p>
          <a:p>
            <a:pPr marL="171450" indent="-171450">
              <a:buFontTx/>
              <a:buChar char="-"/>
            </a:pPr>
            <a:r>
              <a:rPr lang="en-GB" sz="1000" dirty="0" smtClean="0"/>
              <a:t>Working for the adoption of a common consolidated corporate tax base and a financial transaction tax at EU level.</a:t>
            </a:r>
          </a:p>
          <a:p>
            <a:pPr marL="171450" indent="-171450">
              <a:buFontTx/>
              <a:buChar char="-"/>
            </a:pPr>
            <a:endParaRPr lang="en-GB" sz="1000" dirty="0" smtClean="0"/>
          </a:p>
          <a:p>
            <a:pPr marL="0" indent="0">
              <a:buFontTx/>
              <a:buNone/>
            </a:pPr>
            <a:r>
              <a:rPr lang="en-GB" sz="1000" b="1" u="sng" dirty="0" smtClean="0"/>
              <a:t>Example: Unlocking Funding</a:t>
            </a:r>
            <a:r>
              <a:rPr lang="en-GB" sz="1000" b="1" u="sng" baseline="0" dirty="0" smtClean="0"/>
              <a:t> for Europe's growth</a:t>
            </a:r>
            <a:endParaRPr lang="en-GB" sz="1000" b="1" u="sng" dirty="0" smtClean="0"/>
          </a:p>
          <a:p>
            <a:r>
              <a:rPr lang="en-GB" sz="1000" b="0" i="0" u="none" strike="noStrike" kern="1200" baseline="0" dirty="0" smtClean="0">
                <a:solidFill>
                  <a:schemeClr val="tx1"/>
                </a:solidFill>
                <a:latin typeface="Arial" charset="0"/>
                <a:ea typeface="+mn-ea"/>
                <a:cs typeface="+mn-cs"/>
              </a:rPr>
              <a:t>- Capital Markets Union means unlocking Funding for Europe's growth: </a:t>
            </a:r>
          </a:p>
          <a:p>
            <a:r>
              <a:rPr lang="en-GB" sz="1000" b="0" i="0" u="none" strike="noStrike" kern="1200" baseline="0" dirty="0" smtClean="0">
                <a:solidFill>
                  <a:schemeClr val="tx1"/>
                </a:solidFill>
                <a:latin typeface="Arial" charset="0"/>
                <a:ea typeface="+mn-ea"/>
                <a:cs typeface="+mn-cs"/>
              </a:rPr>
              <a:t>	- The objective of the Capital Markets Union is to </a:t>
            </a:r>
            <a:r>
              <a:rPr lang="en-GB" sz="1000" b="1" i="0" u="none" strike="noStrike" kern="1200" baseline="0" dirty="0" smtClean="0">
                <a:solidFill>
                  <a:schemeClr val="tx1"/>
                </a:solidFill>
                <a:latin typeface="Arial" charset="0"/>
                <a:ea typeface="+mn-ea"/>
                <a:cs typeface="+mn-cs"/>
              </a:rPr>
              <a:t>diversify and expand the sources of financing </a:t>
            </a:r>
            <a:r>
              <a:rPr lang="en-GB" sz="1000" b="0" i="0" u="none" strike="noStrike" kern="1200" baseline="0" dirty="0" smtClean="0">
                <a:solidFill>
                  <a:schemeClr val="tx1"/>
                </a:solidFill>
                <a:latin typeface="Arial" charset="0"/>
                <a:ea typeface="+mn-ea"/>
                <a:cs typeface="+mn-cs"/>
              </a:rPr>
              <a:t>for the economy, not to reduce the role of banks. Banks are and will remain an 	important source of financing for companies in the EU.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Unlocking this capital means </a:t>
            </a:r>
            <a:r>
              <a:rPr lang="en-GB" sz="1000" b="1" i="0" u="none" strike="noStrike" kern="1200" baseline="0" dirty="0" smtClean="0">
                <a:solidFill>
                  <a:schemeClr val="tx1"/>
                </a:solidFill>
                <a:latin typeface="Arial" charset="0"/>
                <a:ea typeface="+mn-ea"/>
                <a:cs typeface="+mn-cs"/>
              </a:rPr>
              <a:t>savers and institutional investors get more investment choices </a:t>
            </a:r>
            <a:r>
              <a:rPr lang="en-GB" sz="1000" b="0" i="0" u="none" strike="noStrike" kern="1200" baseline="0" dirty="0" smtClean="0">
                <a:solidFill>
                  <a:schemeClr val="tx1"/>
                </a:solidFill>
                <a:latin typeface="Arial" charset="0"/>
                <a:ea typeface="+mn-ea"/>
                <a:cs typeface="+mn-cs"/>
              </a:rPr>
              <a:t>and </a:t>
            </a:r>
            <a:r>
              <a:rPr lang="en-GB" sz="1000" b="1" i="0" u="none" strike="noStrike" kern="1200" baseline="0" dirty="0" smtClean="0">
                <a:solidFill>
                  <a:schemeClr val="tx1"/>
                </a:solidFill>
                <a:latin typeface="Arial" charset="0"/>
                <a:ea typeface="+mn-ea"/>
                <a:cs typeface="+mn-cs"/>
              </a:rPr>
              <a:t>businesses a greater choice of funding at a lower cost.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 </a:t>
            </a:r>
            <a:r>
              <a:rPr lang="en-GB" sz="1000" b="1" i="0" u="none" strike="noStrike" kern="1200" baseline="0" dirty="0" smtClean="0">
                <a:solidFill>
                  <a:schemeClr val="tx1"/>
                </a:solidFill>
                <a:latin typeface="Arial" charset="0"/>
                <a:ea typeface="+mn-ea"/>
                <a:cs typeface="+mn-cs"/>
              </a:rPr>
              <a:t>genuine single market for capital </a:t>
            </a:r>
            <a:r>
              <a:rPr lang="en-GB" sz="1000" b="0" i="0" u="none" strike="noStrike" kern="1200" baseline="0" dirty="0" smtClean="0">
                <a:solidFill>
                  <a:schemeClr val="tx1"/>
                </a:solidFill>
                <a:latin typeface="Arial" charset="0"/>
                <a:ea typeface="+mn-ea"/>
                <a:cs typeface="+mn-cs"/>
              </a:rPr>
              <a:t>in the EU means that investors will be able to </a:t>
            </a:r>
            <a:r>
              <a:rPr lang="en-GB" sz="1000" b="1" i="0" u="none" strike="noStrike" kern="1200" baseline="0" dirty="0" smtClean="0">
                <a:solidFill>
                  <a:schemeClr val="tx1"/>
                </a:solidFill>
                <a:latin typeface="Arial" charset="0"/>
                <a:ea typeface="+mn-ea"/>
                <a:cs typeface="+mn-cs"/>
              </a:rPr>
              <a:t>invest without unjustified obstacles across borders and with effective investor protection. </a:t>
            </a:r>
            <a:r>
              <a:rPr lang="en-GB" sz="1000" b="0" i="0" u="none" strike="noStrike" kern="1200" baseline="0" dirty="0" smtClean="0">
                <a:solidFill>
                  <a:schemeClr val="tx1"/>
                </a:solidFill>
                <a:latin typeface="Arial" charset="0"/>
                <a:ea typeface="+mn-ea"/>
                <a:cs typeface="+mn-cs"/>
              </a:rPr>
              <a:t>Businesses will be able to raise the required funds from a diverse range of sources – irrespective of their location. </a:t>
            </a:r>
          </a:p>
          <a:p>
            <a:pPr marL="171450" indent="-171450">
              <a:buFontTx/>
              <a:buChar char="-"/>
            </a:pPr>
            <a:r>
              <a:rPr lang="en-GB" sz="1000" b="0" i="0" u="none" strike="noStrike" kern="1200" baseline="0" dirty="0" smtClean="0">
                <a:solidFill>
                  <a:schemeClr val="tx1"/>
                </a:solidFill>
                <a:latin typeface="Arial" charset="0"/>
                <a:ea typeface="+mn-ea"/>
                <a:cs typeface="+mn-cs"/>
              </a:rPr>
              <a:t>That means: The Capital Markets Union will also strengthen the link between savings and growth. </a:t>
            </a:r>
          </a:p>
          <a:p>
            <a:pPr marL="171450" indent="-171450">
              <a:buFontTx/>
              <a:buChar char="-"/>
            </a:pPr>
            <a:endParaRPr lang="en-US" sz="100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n-GB"/>
          </a:p>
        </p:txBody>
      </p:sp>
    </p:spTree>
    <p:extLst>
      <p:ext uri="{BB962C8B-B14F-4D97-AF65-F5344CB8AC3E}">
        <p14:creationId xmlns:p14="http://schemas.microsoft.com/office/powerpoint/2010/main" val="177074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36</a:t>
            </a:fld>
            <a:endParaRPr lang="en-GB"/>
          </a:p>
        </p:txBody>
      </p:sp>
    </p:spTree>
    <p:extLst>
      <p:ext uri="{BB962C8B-B14F-4D97-AF65-F5344CB8AC3E}">
        <p14:creationId xmlns:p14="http://schemas.microsoft.com/office/powerpoint/2010/main" val="2798441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37</a:t>
            </a:fld>
            <a:endParaRPr lang="en-GB"/>
          </a:p>
        </p:txBody>
      </p:sp>
    </p:spTree>
    <p:extLst>
      <p:ext uri="{BB962C8B-B14F-4D97-AF65-F5344CB8AC3E}">
        <p14:creationId xmlns:p14="http://schemas.microsoft.com/office/powerpoint/2010/main" val="2798441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A Deeper and Fairer Economic and Monetary Union</a:t>
            </a:r>
          </a:p>
          <a:p>
            <a:r>
              <a:rPr lang="en-GB" sz="1000" dirty="0" smtClean="0"/>
              <a:t>Combining stability with fairness and democratic accountability</a:t>
            </a:r>
          </a:p>
          <a:p>
            <a:endParaRPr lang="en-GB" sz="1000" dirty="0" smtClean="0"/>
          </a:p>
          <a:p>
            <a:pPr marL="171450" indent="-171450">
              <a:buFontTx/>
              <a:buChar char="-"/>
            </a:pPr>
            <a:r>
              <a:rPr lang="en-GB" sz="1000" dirty="0" smtClean="0"/>
              <a:t>Delivering a </a:t>
            </a:r>
            <a:r>
              <a:rPr lang="en-GB" sz="1000" b="1" dirty="0" smtClean="0"/>
              <a:t>deeper and fairer Economic and Monetary Union </a:t>
            </a:r>
            <a:r>
              <a:rPr lang="en-GB" sz="1000" dirty="0" smtClean="0"/>
              <a:t>is one of the top 10 priorities of President </a:t>
            </a:r>
            <a:r>
              <a:rPr lang="en-GB" sz="1000" dirty="0" err="1" smtClean="0"/>
              <a:t>Juncker</a:t>
            </a:r>
            <a:r>
              <a:rPr lang="en-GB" sz="1000" dirty="0" smtClean="0"/>
              <a:t> in his Political Guidelines. The </a:t>
            </a:r>
            <a:r>
              <a:rPr lang="en-GB" sz="1000" b="1" dirty="0" smtClean="0"/>
              <a:t>Five Presidents’ Report</a:t>
            </a:r>
            <a:r>
              <a:rPr lang="en-GB" sz="1000" dirty="0" smtClean="0"/>
              <a:t>, presented on 22 June 2015, is the basis for achieving this aim within the next decade.</a:t>
            </a:r>
          </a:p>
          <a:p>
            <a:pPr marL="171450" indent="-171450">
              <a:buFontTx/>
              <a:buChar char="-"/>
            </a:pPr>
            <a:r>
              <a:rPr lang="en-GB" sz="1000" dirty="0" smtClean="0"/>
              <a:t>The report was prepared at the request of the Summit of euro area leaders of October 2014 and the European Council of December 2014.</a:t>
            </a:r>
          </a:p>
          <a:p>
            <a:pPr marL="171450" indent="-171450">
              <a:buFontTx/>
              <a:buChar char="-"/>
            </a:pPr>
            <a:r>
              <a:rPr lang="en-GB" sz="1000" b="1" dirty="0" smtClean="0"/>
              <a:t>Economic governance </a:t>
            </a:r>
            <a:r>
              <a:rPr lang="en-GB" sz="1000" dirty="0" smtClean="0"/>
              <a:t>in the EU is organised annually in a cycle, known as the </a:t>
            </a:r>
            <a:r>
              <a:rPr lang="en-GB" sz="1000" b="1" dirty="0" smtClean="0"/>
              <a:t>European Semester</a:t>
            </a:r>
            <a:r>
              <a:rPr lang="en-GB" sz="1000" dirty="0" smtClean="0"/>
              <a:t>. The Annual Growth Survey is the first step in this cycle. It has been reinforced and refined over time, evolving in the context of historical developments. The Commission's work on Economic and Monetary Union is the latest step in this process.</a:t>
            </a:r>
          </a:p>
          <a:p>
            <a:pPr marL="171450" indent="-171450">
              <a:buFontTx/>
              <a:buChar char="-"/>
            </a:pPr>
            <a:endParaRPr lang="en-GB"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000" b="1" u="sng" dirty="0" smtClean="0">
                <a:solidFill>
                  <a:schemeClr val="bg1">
                    <a:lumMod val="50000"/>
                  </a:schemeClr>
                </a:solidFill>
                <a:latin typeface="Arial" panose="020B0604020202020204" pitchFamily="34" charset="0"/>
                <a:cs typeface="Arial" panose="020B0604020202020204" pitchFamily="34" charset="0"/>
              </a:rPr>
              <a:t>Example: The euro is more than just a currency</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euro is - despite the recent crisis- the second most important currency in the world with a share of almost </a:t>
            </a:r>
            <a:r>
              <a:rPr lang="en-GB" sz="1000" b="1" i="0" u="none" strike="noStrike" kern="1200" baseline="0" dirty="0" smtClean="0">
                <a:solidFill>
                  <a:schemeClr val="tx1"/>
                </a:solidFill>
                <a:latin typeface="Arial" charset="0"/>
                <a:ea typeface="+mn-ea"/>
                <a:cs typeface="+mn-cs"/>
              </a:rPr>
              <a:t>a quarter of global foreign exchange reserves</a:t>
            </a:r>
            <a:r>
              <a:rPr lang="en-GB" sz="1000" b="0" i="0" u="none" strike="noStrike" kern="1200" baseline="0" dirty="0" smtClean="0">
                <a:solidFill>
                  <a:schemeClr val="tx1"/>
                </a:solidFill>
                <a:latin typeface="Arial" charset="0"/>
                <a:ea typeface="+mn-ea"/>
                <a:cs typeface="+mn-cs"/>
              </a:rPr>
              <a:t>, and with </a:t>
            </a:r>
            <a:r>
              <a:rPr lang="en-GB" sz="1000" b="1" i="0" u="none" strike="noStrike" kern="1200" baseline="0" dirty="0" smtClean="0">
                <a:solidFill>
                  <a:schemeClr val="tx1"/>
                </a:solidFill>
                <a:latin typeface="Arial" charset="0"/>
                <a:ea typeface="+mn-ea"/>
                <a:cs typeface="+mn-cs"/>
              </a:rPr>
              <a:t>almost sixty countries and territories </a:t>
            </a:r>
            <a:r>
              <a:rPr lang="en-GB" sz="1000" b="0" i="0" u="none" strike="noStrike" kern="1200" baseline="0" dirty="0" smtClean="0">
                <a:solidFill>
                  <a:schemeClr val="tx1"/>
                </a:solidFill>
                <a:latin typeface="Arial" charset="0"/>
                <a:ea typeface="+mn-ea"/>
                <a:cs typeface="+mn-cs"/>
              </a:rPr>
              <a:t>around the world either directly or indirectly </a:t>
            </a:r>
            <a:r>
              <a:rPr lang="en-GB" sz="1000" b="1" i="0" u="none" strike="noStrike" kern="1200" baseline="0" dirty="0" smtClean="0">
                <a:solidFill>
                  <a:schemeClr val="tx1"/>
                </a:solidFill>
                <a:latin typeface="Arial" charset="0"/>
                <a:ea typeface="+mn-ea"/>
                <a:cs typeface="+mn-cs"/>
              </a:rPr>
              <a:t>pegging their currency to it</a:t>
            </a:r>
            <a:r>
              <a:rPr lang="en-GB" sz="1000" b="0"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The euro is more than a currency shared by 19 EU Member States and more than 330 million citizens</a:t>
            </a:r>
            <a:r>
              <a:rPr lang="en-GB" sz="1000" b="0" i="0" u="none" strike="noStrike" kern="1200" baseline="0" dirty="0" smtClean="0">
                <a:solidFill>
                  <a:schemeClr val="tx1"/>
                </a:solidFill>
                <a:latin typeface="Arial" charset="0"/>
                <a:ea typeface="+mn-ea"/>
                <a:cs typeface="+mn-cs"/>
              </a:rPr>
              <a:t>. It has created </a:t>
            </a:r>
            <a:r>
              <a:rPr lang="en-GB" sz="1000" b="1" i="0" u="none" strike="noStrike" kern="1200" baseline="0" dirty="0" smtClean="0">
                <a:solidFill>
                  <a:schemeClr val="tx1"/>
                </a:solidFill>
                <a:latin typeface="Arial" charset="0"/>
                <a:ea typeface="+mn-ea"/>
                <a:cs typeface="+mn-cs"/>
              </a:rPr>
              <a:t>a "community of destiny"</a:t>
            </a:r>
            <a:r>
              <a:rPr lang="en-GB" sz="1000" b="0" i="0" u="none" strike="noStrike" kern="1200" baseline="0" dirty="0" smtClean="0">
                <a:solidFill>
                  <a:schemeClr val="tx1"/>
                </a:solidFill>
                <a:latin typeface="Arial" charset="0"/>
                <a:ea typeface="+mn-ea"/>
                <a:cs typeface="+mn-cs"/>
              </a:rPr>
              <a:t>: this requires both solidarity in times of crisis and responsibility by all, in the sense of respect of commonly agreed rules.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Progress must happen on </a:t>
            </a:r>
            <a:r>
              <a:rPr lang="en-GB" sz="1000" b="1" i="0" u="none" strike="noStrike" kern="1200" baseline="0" dirty="0" smtClean="0">
                <a:solidFill>
                  <a:schemeClr val="tx1"/>
                </a:solidFill>
                <a:latin typeface="Arial" charset="0"/>
                <a:ea typeface="+mn-ea"/>
                <a:cs typeface="+mn-cs"/>
              </a:rPr>
              <a:t>four fronts</a:t>
            </a:r>
            <a:r>
              <a:rPr lang="en-GB" sz="1000" b="0" i="0" u="none" strike="noStrike" kern="1200" baseline="0" dirty="0" smtClean="0">
                <a:solidFill>
                  <a:schemeClr val="tx1"/>
                </a:solidFill>
                <a:latin typeface="Arial" charset="0"/>
                <a:ea typeface="+mn-ea"/>
                <a:cs typeface="+mn-cs"/>
              </a:rPr>
              <a:t>: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First, towards a </a:t>
            </a:r>
            <a:r>
              <a:rPr lang="en-GB" sz="1000" b="1" i="0" u="none" strike="noStrike" kern="1200" baseline="0" dirty="0" smtClean="0">
                <a:solidFill>
                  <a:schemeClr val="tx1"/>
                </a:solidFill>
                <a:latin typeface="Arial" charset="0"/>
                <a:ea typeface="+mn-ea"/>
                <a:cs typeface="+mn-cs"/>
              </a:rPr>
              <a:t>genuine Economic Union </a:t>
            </a:r>
            <a:r>
              <a:rPr lang="en-GB" sz="1000" b="0" i="0" u="none" strike="noStrike" kern="1200" baseline="0" dirty="0" smtClean="0">
                <a:solidFill>
                  <a:schemeClr val="tx1"/>
                </a:solidFill>
                <a:latin typeface="Arial" charset="0"/>
                <a:ea typeface="+mn-ea"/>
                <a:cs typeface="+mn-cs"/>
              </a:rPr>
              <a:t>that ensures each economy has the structural features to prosper within the Monetary Union. </a:t>
            </a:r>
          </a:p>
          <a:p>
            <a:pPr marL="171450" indent="-171450">
              <a:buFontTx/>
              <a:buChar char="-"/>
            </a:pPr>
            <a:r>
              <a:rPr lang="en-GB" sz="1000" b="0" i="0" u="none" strike="noStrike" kern="1200" baseline="0" dirty="0" smtClean="0">
                <a:solidFill>
                  <a:schemeClr val="tx1"/>
                </a:solidFill>
                <a:latin typeface="Arial" charset="0"/>
                <a:ea typeface="+mn-ea"/>
                <a:cs typeface="+mn-cs"/>
              </a:rPr>
              <a:t>In the EMU, monetary policy is centralised, but important parts of the economic policy remain national. However, as the crisis made particularly visible, euro area members depend on each other for their growth. </a:t>
            </a:r>
          </a:p>
          <a:p>
            <a:pPr marL="171450" indent="-171450">
              <a:buFontTx/>
              <a:buChar char="-"/>
            </a:pPr>
            <a:r>
              <a:rPr lang="en-GB" sz="1000" b="0" i="0" u="none" strike="noStrike" kern="1200" baseline="0" dirty="0" smtClean="0">
                <a:solidFill>
                  <a:schemeClr val="tx1"/>
                </a:solidFill>
                <a:latin typeface="Arial" charset="0"/>
                <a:ea typeface="+mn-ea"/>
                <a:cs typeface="+mn-cs"/>
              </a:rPr>
              <a:t>It is in each member's common and self-interest to be able to cushion economic shocks well, to modernise economic structures and welfare systems, and to make sure that citizens and businesses can adapt to and benefit from new demands, trends and challenges. </a:t>
            </a:r>
          </a:p>
          <a:p>
            <a:pPr marL="171450" indent="-171450">
              <a:buFontTx/>
              <a:buChar char="-"/>
            </a:pPr>
            <a:r>
              <a:rPr lang="en-GB" sz="1000" b="0" i="0" u="none" strike="noStrike" kern="1200" baseline="0" dirty="0" smtClean="0">
                <a:solidFill>
                  <a:schemeClr val="tx1"/>
                </a:solidFill>
                <a:latin typeface="Arial" charset="0"/>
                <a:ea typeface="+mn-ea"/>
                <a:cs typeface="+mn-cs"/>
              </a:rPr>
              <a:t>Second, towards a </a:t>
            </a:r>
            <a:r>
              <a:rPr lang="en-GB" sz="1000" b="1" i="0" u="none" strike="noStrike" kern="1200" baseline="0" dirty="0" smtClean="0">
                <a:solidFill>
                  <a:schemeClr val="tx1"/>
                </a:solidFill>
                <a:latin typeface="Arial" charset="0"/>
                <a:ea typeface="+mn-ea"/>
                <a:cs typeface="+mn-cs"/>
              </a:rPr>
              <a:t>Financial Union </a:t>
            </a:r>
            <a:r>
              <a:rPr lang="en-GB" sz="1000" b="0" i="0" u="none" strike="noStrike" kern="1200" baseline="0" dirty="0" smtClean="0">
                <a:solidFill>
                  <a:schemeClr val="tx1"/>
                </a:solidFill>
                <a:latin typeface="Arial" charset="0"/>
                <a:ea typeface="+mn-ea"/>
                <a:cs typeface="+mn-cs"/>
              </a:rPr>
              <a:t>that guarantees the integrity of our currency across the Monetary Union and increases risk-sharing with the private sector. This means completing the Banking Union and accelerating the Capital Markets Union.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Third, towards a </a:t>
            </a:r>
            <a:r>
              <a:rPr lang="en-GB" sz="1000" b="1" i="0" u="none" strike="noStrike" kern="1200" baseline="0" dirty="0" smtClean="0">
                <a:solidFill>
                  <a:schemeClr val="tx1"/>
                </a:solidFill>
                <a:latin typeface="Arial" charset="0"/>
                <a:ea typeface="+mn-ea"/>
                <a:cs typeface="+mn-cs"/>
              </a:rPr>
              <a:t>Fiscal Union </a:t>
            </a:r>
            <a:r>
              <a:rPr lang="en-GB" sz="1000" b="0" i="0" u="none" strike="noStrike" kern="1200" baseline="0" dirty="0" smtClean="0">
                <a:solidFill>
                  <a:schemeClr val="tx1"/>
                </a:solidFill>
                <a:latin typeface="Arial" charset="0"/>
                <a:ea typeface="+mn-ea"/>
                <a:cs typeface="+mn-cs"/>
              </a:rPr>
              <a:t>that delivers both fiscal sustainability and fiscal stabilisation.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And finally, towards a </a:t>
            </a:r>
            <a:r>
              <a:rPr lang="en-GB" sz="1000" b="1" i="0" u="none" strike="noStrike" kern="1200" baseline="0" dirty="0" smtClean="0">
                <a:solidFill>
                  <a:schemeClr val="tx1"/>
                </a:solidFill>
                <a:latin typeface="Arial" charset="0"/>
                <a:ea typeface="+mn-ea"/>
                <a:cs typeface="+mn-cs"/>
              </a:rPr>
              <a:t>Political Union </a:t>
            </a:r>
            <a:r>
              <a:rPr lang="en-GB" sz="1000" b="0" i="0" u="none" strike="noStrike" kern="1200" baseline="0" dirty="0" smtClean="0">
                <a:solidFill>
                  <a:schemeClr val="tx1"/>
                </a:solidFill>
                <a:latin typeface="Arial" charset="0"/>
                <a:ea typeface="+mn-ea"/>
                <a:cs typeface="+mn-cs"/>
              </a:rPr>
              <a:t>that provides the foundation for all of the above through genuine democratic accountability, legitimacy and institutional strengthening.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All four Unions depend on each other. They must develop in parallel and all euro area countries must participate in all Unions. </a:t>
            </a:r>
          </a:p>
          <a:p>
            <a:pPr marL="0" indent="0">
              <a:buFontTx/>
              <a:buNone/>
            </a:pPr>
            <a:endParaRPr lang="en-GB" sz="1000" b="0" i="0" u="none" strike="noStrike" kern="1200" baseline="0" dirty="0" smtClean="0">
              <a:solidFill>
                <a:schemeClr val="tx1"/>
              </a:solidFill>
              <a:latin typeface="Arial" charset="0"/>
              <a:ea typeface="+mn-ea"/>
              <a:cs typeface="+mn-cs"/>
            </a:endParaRPr>
          </a:p>
          <a:p>
            <a:pPr marL="171450" indent="-171450">
              <a:buFontTx/>
              <a:buChar char="-"/>
            </a:pPr>
            <a:endParaRPr lang="en-GB" sz="1000" b="0" i="0" u="none" strike="noStrike" kern="1200" baseline="0" dirty="0" smtClean="0">
              <a:solidFill>
                <a:schemeClr val="tx1"/>
              </a:solidFill>
              <a:latin typeface="Arial" charset="0"/>
              <a:ea typeface="+mn-ea"/>
              <a:cs typeface="+mn-cs"/>
            </a:endParaRPr>
          </a:p>
          <a:p>
            <a:pPr marL="0" indent="0">
              <a:buFontTx/>
              <a:buNone/>
            </a:pPr>
            <a:endParaRPr lang="en-GB" sz="1000" b="0" i="0" u="none" strike="noStrike" kern="1200" baseline="0" dirty="0" smtClean="0">
              <a:solidFill>
                <a:schemeClr val="tx1"/>
              </a:solidFill>
              <a:latin typeface="Arial" charset="0"/>
              <a:ea typeface="+mn-ea"/>
              <a:cs typeface="+mn-cs"/>
            </a:endParaRPr>
          </a:p>
          <a:p>
            <a:endParaRPr lang="en-US" sz="1000"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38</a:t>
            </a:fld>
            <a:endParaRPr lang="en-GB"/>
          </a:p>
        </p:txBody>
      </p:sp>
    </p:spTree>
    <p:extLst>
      <p:ext uri="{BB962C8B-B14F-4D97-AF65-F5344CB8AC3E}">
        <p14:creationId xmlns:p14="http://schemas.microsoft.com/office/powerpoint/2010/main" val="154876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A balanced EU-US Free Trade Agreement</a:t>
            </a:r>
          </a:p>
          <a:p>
            <a:r>
              <a:rPr lang="en-GB" sz="1000" dirty="0" smtClean="0"/>
              <a:t>Freer trade – without sacrificing Europe’s standards</a:t>
            </a:r>
          </a:p>
          <a:p>
            <a:endParaRPr lang="en-GB" sz="1000" b="1" u="sng"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a:t>
            </a:r>
            <a:r>
              <a:rPr lang="en-GB" sz="1000" b="1" dirty="0" smtClean="0"/>
              <a:t>EU</a:t>
            </a:r>
            <a:r>
              <a:rPr lang="en-GB" sz="1000" dirty="0" smtClean="0"/>
              <a:t> and the </a:t>
            </a:r>
            <a:r>
              <a:rPr lang="en-GB" sz="1000" b="1" dirty="0" smtClean="0"/>
              <a:t>US</a:t>
            </a:r>
            <a:r>
              <a:rPr lang="en-GB" sz="1000" dirty="0" smtClean="0"/>
              <a:t> have the </a:t>
            </a:r>
            <a:r>
              <a:rPr lang="en-GB" sz="1000" b="1" dirty="0" smtClean="0"/>
              <a:t>largest bilateral trade relationship worldwide.</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two economies together account for </a:t>
            </a:r>
            <a:r>
              <a:rPr lang="en-GB" sz="1000" b="1" dirty="0" smtClean="0"/>
              <a:t>about half the entire world's GDP </a:t>
            </a:r>
            <a:r>
              <a:rPr lang="en-GB" sz="1000" dirty="0" smtClean="0"/>
              <a:t>and nearly a third of world trade flows. The </a:t>
            </a:r>
            <a:r>
              <a:rPr lang="en-GB" sz="1000" b="1" dirty="0" smtClean="0"/>
              <a:t>US</a:t>
            </a:r>
            <a:r>
              <a:rPr lang="en-GB" sz="1000" dirty="0" smtClean="0"/>
              <a:t> is the </a:t>
            </a:r>
            <a:r>
              <a:rPr lang="en-GB" sz="1000" b="1" dirty="0" smtClean="0"/>
              <a:t>EU's top export market</a:t>
            </a:r>
            <a:r>
              <a:rPr lang="en-GB" sz="1000" dirty="0" smtClean="0"/>
              <a:t>.</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EU exports around </a:t>
            </a:r>
            <a:r>
              <a:rPr lang="en-GB" sz="1000" b="1" dirty="0" smtClean="0"/>
              <a:t>€310 billion in goods </a:t>
            </a:r>
            <a:r>
              <a:rPr lang="en-GB" sz="1000" dirty="0" smtClean="0"/>
              <a:t>(2014) and </a:t>
            </a:r>
            <a:r>
              <a:rPr lang="en-GB" sz="1000" b="1" dirty="0" smtClean="0"/>
              <a:t>€160 billion in services </a:t>
            </a:r>
            <a:r>
              <a:rPr lang="en-GB" sz="1000" dirty="0" smtClean="0"/>
              <a:t>(2013) to the US. And in 2013 the US was the leading investor in the EU with €1,650 billion in investment stocks.</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GB" sz="10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Yet today, </a:t>
            </a:r>
            <a:r>
              <a:rPr lang="en-GB" sz="1000" b="1" dirty="0" smtClean="0"/>
              <a:t>regulations</a:t>
            </a:r>
            <a:r>
              <a:rPr lang="en-GB" sz="1000" dirty="0" smtClean="0"/>
              <a:t>, </a:t>
            </a:r>
            <a:r>
              <a:rPr lang="en-GB" sz="1000" b="1" dirty="0" smtClean="0"/>
              <a:t>red tape </a:t>
            </a:r>
            <a:r>
              <a:rPr lang="en-GB" sz="1000" dirty="0" smtClean="0"/>
              <a:t>and </a:t>
            </a:r>
            <a:r>
              <a:rPr lang="en-GB" sz="1000" b="1" dirty="0" smtClean="0"/>
              <a:t>non-tariff barriers </a:t>
            </a:r>
            <a:r>
              <a:rPr lang="en-GB" sz="1000" dirty="0" smtClean="0"/>
              <a:t>between the EU and the US remain high.</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aseline="0" dirty="0" smtClean="0"/>
              <a:t>Estimates show that </a:t>
            </a:r>
            <a:r>
              <a:rPr lang="en-GB" sz="1000" b="1" baseline="0" dirty="0" smtClean="0"/>
              <a:t>80%</a:t>
            </a:r>
            <a:r>
              <a:rPr lang="en-GB" sz="1000" baseline="0" dirty="0" smtClean="0"/>
              <a:t> of the overall potential wealth gains of a trade deal will come from cutting administrative costs and from liberalising trade in services and public procurement.</a:t>
            </a:r>
            <a:endParaRPr lang="en-GB" sz="10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0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On </a:t>
            </a:r>
            <a:r>
              <a:rPr lang="en-GB" sz="1000" u="none" dirty="0" smtClean="0"/>
              <a:t>14 June 2013, </a:t>
            </a:r>
            <a:r>
              <a:rPr lang="en-GB" sz="1000" dirty="0" smtClean="0"/>
              <a:t>EU governments unanimously gave the </a:t>
            </a:r>
            <a:r>
              <a:rPr lang="en-GB" sz="1000" b="1" dirty="0" smtClean="0"/>
              <a:t>European Commission </a:t>
            </a:r>
            <a:r>
              <a:rPr lang="en-GB" sz="1000" dirty="0" smtClean="0"/>
              <a:t>a </a:t>
            </a:r>
            <a:r>
              <a:rPr lang="en-GB" sz="1000" b="1" dirty="0" smtClean="0"/>
              <a:t>mandate</a:t>
            </a:r>
            <a:r>
              <a:rPr lang="en-GB" sz="1000" dirty="0" smtClean="0"/>
              <a:t> to negotiate a Transatlantic Trade and Investment Partnership with the United States.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Getting TTIP right means being as </a:t>
            </a:r>
            <a:r>
              <a:rPr lang="en-GB" sz="1000" b="1" dirty="0" smtClean="0"/>
              <a:t>transparent as possible</a:t>
            </a:r>
            <a:r>
              <a:rPr lang="en-GB" sz="1000" dirty="0" smtClean="0"/>
              <a:t>. These talks are the most open ever for a trade deal. And the Commission is ensuring that negotiations take place in a spirit of mutual trust and transparency.</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EU will protect its </a:t>
            </a:r>
            <a:r>
              <a:rPr lang="en-GB" sz="1000" b="1" dirty="0" smtClean="0"/>
              <a:t>high standards </a:t>
            </a:r>
            <a:r>
              <a:rPr lang="en-GB" sz="1000" dirty="0" smtClean="0"/>
              <a:t>for </a:t>
            </a:r>
            <a:r>
              <a:rPr lang="en-GB" sz="1000" b="1" dirty="0" smtClean="0"/>
              <a:t>food safety</a:t>
            </a:r>
            <a:r>
              <a:rPr lang="en-GB" sz="1000" dirty="0" smtClean="0"/>
              <a:t>, </a:t>
            </a:r>
            <a:r>
              <a:rPr lang="en-GB" sz="1000" b="1" dirty="0" smtClean="0"/>
              <a:t>consumer</a:t>
            </a:r>
            <a:r>
              <a:rPr lang="en-GB" sz="1000" dirty="0" smtClean="0"/>
              <a:t> and </a:t>
            </a:r>
            <a:r>
              <a:rPr lang="en-GB" sz="1000" b="1" dirty="0" smtClean="0"/>
              <a:t>environmental</a:t>
            </a:r>
            <a:r>
              <a:rPr lang="en-GB" sz="1000" dirty="0" smtClean="0"/>
              <a:t> </a:t>
            </a:r>
            <a:r>
              <a:rPr lang="en-GB" sz="1000" b="1" dirty="0" smtClean="0"/>
              <a:t>rules</a:t>
            </a:r>
            <a:r>
              <a:rPr lang="en-GB" sz="1000" dirty="0" smtClean="0"/>
              <a:t>, </a:t>
            </a:r>
            <a:r>
              <a:rPr lang="en-GB" sz="1000" b="1" dirty="0" smtClean="0"/>
              <a:t>privacy</a:t>
            </a:r>
            <a:r>
              <a:rPr lang="en-GB" sz="1000" dirty="0" smtClean="0"/>
              <a:t>, </a:t>
            </a:r>
            <a:r>
              <a:rPr lang="en-GB" sz="1000" b="1" dirty="0" smtClean="0"/>
              <a:t>healthcare</a:t>
            </a:r>
            <a:r>
              <a:rPr lang="en-GB" sz="1000" dirty="0" smtClean="0"/>
              <a:t>, </a:t>
            </a:r>
            <a:r>
              <a:rPr lang="en-GB" sz="1000" b="1" dirty="0" smtClean="0"/>
              <a:t>social</a:t>
            </a:r>
            <a:r>
              <a:rPr lang="en-GB" sz="1000" dirty="0" smtClean="0"/>
              <a:t> </a:t>
            </a:r>
            <a:r>
              <a:rPr lang="en-GB" sz="1000" b="1" dirty="0" smtClean="0"/>
              <a:t>protection</a:t>
            </a:r>
            <a:r>
              <a:rPr lang="en-GB" sz="1000" dirty="0" smtClean="0"/>
              <a:t>, and </a:t>
            </a:r>
            <a:r>
              <a:rPr lang="en-GB" sz="1000" b="1" dirty="0" smtClean="0"/>
              <a:t>cultural</a:t>
            </a:r>
            <a:r>
              <a:rPr lang="en-GB" sz="1000" dirty="0" smtClean="0"/>
              <a:t> </a:t>
            </a:r>
            <a:r>
              <a:rPr lang="en-GB" sz="1000" b="1" dirty="0" smtClean="0"/>
              <a:t>diversity</a:t>
            </a:r>
            <a:r>
              <a:rPr lang="en-GB" sz="1000" dirty="0" smtClean="0"/>
              <a:t>. The European Parliament and EU governments – whose right to regulate is unaffected – are closely involved in negotiations. Businesses, environmental groups, trade unions and consumer organisations are duly consulted.</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The negotiation of this agreement with the US is part of the </a:t>
            </a:r>
            <a:r>
              <a:rPr lang="en-GB" sz="1000" b="1" dirty="0" smtClean="0"/>
              <a:t>Commission's new trade and investment strategy</a:t>
            </a:r>
            <a:r>
              <a:rPr lang="en-GB" sz="1000" dirty="0" smtClean="0"/>
              <a:t>, which aims to deliver a </a:t>
            </a:r>
            <a:r>
              <a:rPr lang="en-GB" sz="1000" b="1" dirty="0" smtClean="0"/>
              <a:t>more</a:t>
            </a:r>
            <a:r>
              <a:rPr lang="en-GB" sz="1000" dirty="0" smtClean="0"/>
              <a:t> </a:t>
            </a:r>
            <a:r>
              <a:rPr lang="en-GB" sz="1000" b="1" dirty="0" smtClean="0"/>
              <a:t>effective and responsible trade policy</a:t>
            </a:r>
            <a:r>
              <a:rPr lang="en-GB" sz="1000" dirty="0" smtClean="0"/>
              <a:t>.</a:t>
            </a:r>
          </a:p>
          <a:p>
            <a:endParaRPr lang="en-GB" sz="1000" dirty="0" smtClean="0"/>
          </a:p>
          <a:p>
            <a:pPr marL="171440" indent="-171440" defTabSz="914346">
              <a:buFontTx/>
              <a:buChar char="-"/>
              <a:defRPr/>
            </a:pPr>
            <a:endParaRPr lang="en-GB"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sng" strike="noStrike" kern="1200" baseline="0" dirty="0" smtClean="0">
                <a:solidFill>
                  <a:schemeClr val="tx1"/>
                </a:solidFill>
                <a:latin typeface="Arial" charset="0"/>
                <a:ea typeface="+mn-ea"/>
                <a:cs typeface="+mn-cs"/>
              </a:rPr>
              <a:t>Example: </a:t>
            </a:r>
            <a:r>
              <a:rPr lang="en-GB" sz="1000" b="1" u="sng" dirty="0" smtClean="0">
                <a:solidFill>
                  <a:schemeClr val="bg1">
                    <a:lumMod val="50000"/>
                  </a:schemeClr>
                </a:solidFill>
                <a:latin typeface="Arial" panose="020B0604020202020204" pitchFamily="34" charset="0"/>
                <a:cs typeface="Arial" panose="020B0604020202020204" pitchFamily="34" charset="0"/>
              </a:rPr>
              <a:t>A boost for the world’s strongest economic partnership</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Transatlantic Trade and Investment Partnership (TTIP) will </a:t>
            </a:r>
            <a:r>
              <a:rPr lang="en-GB" sz="1000" b="1" i="0" u="none" strike="noStrike" kern="1200" baseline="0" dirty="0" smtClean="0">
                <a:solidFill>
                  <a:schemeClr val="tx1"/>
                </a:solidFill>
                <a:latin typeface="Arial" charset="0"/>
                <a:ea typeface="+mn-ea"/>
                <a:cs typeface="+mn-cs"/>
              </a:rPr>
              <a:t>boost the strongest economic partnership </a:t>
            </a:r>
            <a:r>
              <a:rPr lang="en-GB" sz="1000" b="0" i="0" u="none" strike="noStrike" kern="1200" baseline="0" dirty="0" smtClean="0">
                <a:solidFill>
                  <a:schemeClr val="tx1"/>
                </a:solidFill>
                <a:latin typeface="Arial" charset="0"/>
                <a:ea typeface="+mn-ea"/>
                <a:cs typeface="+mn-cs"/>
              </a:rPr>
              <a:t>in the world.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For the European economy, it would mean </a:t>
            </a:r>
            <a:r>
              <a:rPr lang="en-GB" sz="1000" b="1" i="0" u="none" strike="noStrike" kern="1200" baseline="0" dirty="0" smtClean="0">
                <a:solidFill>
                  <a:schemeClr val="tx1"/>
                </a:solidFill>
                <a:latin typeface="Arial" charset="0"/>
                <a:ea typeface="+mn-ea"/>
                <a:cs typeface="+mn-cs"/>
              </a:rPr>
              <a:t>more jobs</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lower barriers</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real benefits to consumers</a:t>
            </a:r>
            <a:r>
              <a:rPr lang="en-GB" sz="1000" b="0" i="0" u="none" strike="noStrike" kern="1200" baseline="0" dirty="0" smtClean="0">
                <a:solidFill>
                  <a:schemeClr val="tx1"/>
                </a:solidFill>
                <a:latin typeface="Arial" charset="0"/>
                <a:ea typeface="+mn-ea"/>
                <a:cs typeface="+mn-cs"/>
              </a:rPr>
              <a:t>, and </a:t>
            </a:r>
            <a:r>
              <a:rPr lang="en-GB" sz="1000" b="1" i="0" u="none" strike="noStrike" kern="1200" baseline="0" dirty="0" smtClean="0">
                <a:solidFill>
                  <a:schemeClr val="tx1"/>
                </a:solidFill>
                <a:latin typeface="Arial" charset="0"/>
                <a:ea typeface="+mn-ea"/>
                <a:cs typeface="+mn-cs"/>
              </a:rPr>
              <a:t>an easier route for EU businesses to export to, or get investment from, the US</a:t>
            </a:r>
            <a:r>
              <a:rPr lang="en-GB" sz="1000" b="0"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More exports </a:t>
            </a:r>
            <a:r>
              <a:rPr lang="en-GB" sz="1000" b="0" i="0" u="none" strike="noStrike" kern="1200" baseline="0" dirty="0" smtClean="0">
                <a:solidFill>
                  <a:schemeClr val="tx1"/>
                </a:solidFill>
                <a:latin typeface="Arial" charset="0"/>
                <a:ea typeface="+mn-ea"/>
                <a:cs typeface="+mn-cs"/>
              </a:rPr>
              <a:t>would mean </a:t>
            </a:r>
            <a:r>
              <a:rPr lang="en-GB" sz="1000" b="1" i="0" u="none" strike="noStrike" kern="1200" baseline="0" dirty="0" smtClean="0">
                <a:solidFill>
                  <a:schemeClr val="tx1"/>
                </a:solidFill>
                <a:latin typeface="Arial" charset="0"/>
                <a:ea typeface="+mn-ea"/>
                <a:cs typeface="+mn-cs"/>
              </a:rPr>
              <a:t>more demand for labour</a:t>
            </a:r>
            <a:r>
              <a:rPr lang="en-GB" sz="1000" b="0" i="0" u="none" strike="noStrike" kern="1200" baseline="0" dirty="0" smtClean="0">
                <a:solidFill>
                  <a:schemeClr val="tx1"/>
                </a:solidFill>
                <a:latin typeface="Arial" charset="0"/>
                <a:ea typeface="+mn-ea"/>
                <a:cs typeface="+mn-cs"/>
              </a:rPr>
              <a:t>. About </a:t>
            </a:r>
            <a:r>
              <a:rPr lang="en-GB" sz="1000" b="1" i="0" u="none" strike="noStrike" kern="1200" baseline="0" dirty="0" smtClean="0">
                <a:solidFill>
                  <a:schemeClr val="tx1"/>
                </a:solidFill>
                <a:latin typeface="Arial" charset="0"/>
                <a:ea typeface="+mn-ea"/>
                <a:cs typeface="+mn-cs"/>
              </a:rPr>
              <a:t>30 million jobs in the EU depend on sales to the rest of the world, an increase of 10 million jobs since 1995.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It would be particularly </a:t>
            </a:r>
            <a:r>
              <a:rPr lang="en-GB" sz="1000" b="1" i="0" u="none" strike="noStrike" kern="1200" baseline="0" dirty="0" smtClean="0">
                <a:solidFill>
                  <a:schemeClr val="tx1"/>
                </a:solidFill>
                <a:latin typeface="Arial" charset="0"/>
                <a:ea typeface="+mn-ea"/>
                <a:cs typeface="+mn-cs"/>
              </a:rPr>
              <a:t>beneficial to Small and Medium-sized Enterprises </a:t>
            </a:r>
            <a:r>
              <a:rPr lang="en-GB" sz="1000" b="0" i="0" u="none" strike="noStrike" kern="1200" baseline="0" dirty="0" smtClean="0">
                <a:solidFill>
                  <a:schemeClr val="tx1"/>
                </a:solidFill>
                <a:latin typeface="Arial" charset="0"/>
                <a:ea typeface="+mn-ea"/>
                <a:cs typeface="+mn-cs"/>
              </a:rPr>
              <a:t>(SMEs) which </a:t>
            </a:r>
            <a:r>
              <a:rPr lang="en-GB" sz="1000" b="1" i="0" u="none" strike="noStrike" kern="1200" baseline="0" dirty="0" smtClean="0">
                <a:solidFill>
                  <a:schemeClr val="tx1"/>
                </a:solidFill>
                <a:latin typeface="Arial" charset="0"/>
                <a:ea typeface="+mn-ea"/>
                <a:cs typeface="+mn-cs"/>
              </a:rPr>
              <a:t>account for a third of European exports to the US</a:t>
            </a:r>
            <a:r>
              <a:rPr lang="en-GB" sz="1000" b="0"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While </a:t>
            </a:r>
            <a:r>
              <a:rPr lang="en-GB" sz="1000" b="1" i="0" u="none" strike="noStrike" kern="1200" baseline="0" dirty="0" smtClean="0">
                <a:solidFill>
                  <a:schemeClr val="tx1"/>
                </a:solidFill>
                <a:latin typeface="Arial" charset="0"/>
                <a:ea typeface="+mn-ea"/>
                <a:cs typeface="+mn-cs"/>
              </a:rPr>
              <a:t>SME exports to the US in 2012 accounted for 28% </a:t>
            </a:r>
            <a:r>
              <a:rPr lang="en-GB" sz="1000" b="0" i="0" u="none" strike="noStrike" kern="1200" baseline="0" dirty="0" smtClean="0">
                <a:solidFill>
                  <a:schemeClr val="tx1"/>
                </a:solidFill>
                <a:latin typeface="Arial" charset="0"/>
                <a:ea typeface="+mn-ea"/>
                <a:cs typeface="+mn-cs"/>
              </a:rPr>
              <a:t>of all EU exports there, a significant number of EU SMEs </a:t>
            </a:r>
            <a:r>
              <a:rPr lang="en-GB" sz="1000" b="1" i="0" u="none" strike="noStrike" kern="1200" baseline="0" dirty="0" smtClean="0">
                <a:solidFill>
                  <a:schemeClr val="tx1"/>
                </a:solidFill>
                <a:latin typeface="Arial" charset="0"/>
                <a:ea typeface="+mn-ea"/>
                <a:cs typeface="+mn-cs"/>
              </a:rPr>
              <a:t>still struggle to export to the US. </a:t>
            </a:r>
            <a:endParaRPr lang="en-GB" sz="1000" b="0" i="0" u="none" strike="noStrike" kern="1200" baseline="0" dirty="0" smtClean="0">
              <a:solidFill>
                <a:schemeClr val="tx1"/>
              </a:solidFill>
              <a:latin typeface="Arial" charset="0"/>
              <a:ea typeface="+mn-ea"/>
              <a:cs typeface="+mn-cs"/>
            </a:endParaRP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41</a:t>
            </a:fld>
            <a:endParaRPr lang="en-GB"/>
          </a:p>
        </p:txBody>
      </p:sp>
    </p:spTree>
    <p:extLst>
      <p:ext uri="{BB962C8B-B14F-4D97-AF65-F5344CB8AC3E}">
        <p14:creationId xmlns:p14="http://schemas.microsoft.com/office/powerpoint/2010/main" val="1532377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Justice and Fundamental Rights</a:t>
            </a:r>
          </a:p>
          <a:p>
            <a:r>
              <a:rPr lang="en-GB" sz="1000" dirty="0" smtClean="0"/>
              <a:t>Upholding the rule of law and linking up Europe’s justice systems</a:t>
            </a:r>
          </a:p>
          <a:p>
            <a:endParaRPr lang="en-GB" sz="1000" dirty="0" smtClean="0"/>
          </a:p>
          <a:p>
            <a:pPr marL="171450" indent="-171450">
              <a:buFontTx/>
              <a:buChar char="-"/>
            </a:pPr>
            <a:r>
              <a:rPr lang="en-GB" sz="1000" dirty="0" smtClean="0"/>
              <a:t>The EU is not simply a common market for goods and services. Europeans share </a:t>
            </a:r>
            <a:r>
              <a:rPr lang="en-GB" sz="1000" b="1" dirty="0" smtClean="0"/>
              <a:t>values</a:t>
            </a:r>
            <a:r>
              <a:rPr lang="en-GB" sz="1000" dirty="0" smtClean="0"/>
              <a:t> that are spelled out in the </a:t>
            </a:r>
            <a:r>
              <a:rPr lang="en-GB" sz="1000" b="1" dirty="0" smtClean="0"/>
              <a:t>EU</a:t>
            </a:r>
            <a:r>
              <a:rPr lang="en-GB" sz="1000" dirty="0" smtClean="0"/>
              <a:t> </a:t>
            </a:r>
            <a:r>
              <a:rPr lang="en-GB" sz="1000" b="1" dirty="0" smtClean="0"/>
              <a:t>Treaties</a:t>
            </a:r>
            <a:r>
              <a:rPr lang="en-GB" sz="1000" dirty="0" smtClean="0"/>
              <a:t> and the </a:t>
            </a:r>
            <a:r>
              <a:rPr lang="en-GB" sz="1000" b="1" dirty="0" smtClean="0"/>
              <a:t>Charter of Fundamental Rights</a:t>
            </a:r>
            <a:r>
              <a:rPr lang="en-GB" sz="1000" dirty="0" smtClean="0"/>
              <a:t>. We must never lose sight of those values in our efforts to fight terrorism, human trafficking, smuggling and cybercrime.</a:t>
            </a:r>
          </a:p>
          <a:p>
            <a:pPr marL="171450" indent="-171450">
              <a:buFontTx/>
              <a:buChar char="-"/>
            </a:pPr>
            <a:r>
              <a:rPr lang="en-GB" sz="1000" dirty="0" smtClean="0"/>
              <a:t>We want to </a:t>
            </a:r>
            <a:r>
              <a:rPr lang="en-GB" sz="1000" b="1" dirty="0" smtClean="0"/>
              <a:t>make</a:t>
            </a:r>
            <a:r>
              <a:rPr lang="en-GB" sz="1000" dirty="0" smtClean="0"/>
              <a:t> </a:t>
            </a:r>
            <a:r>
              <a:rPr lang="en-GB" sz="1000" b="1" dirty="0" smtClean="0"/>
              <a:t>life easier </a:t>
            </a:r>
            <a:r>
              <a:rPr lang="en-GB" sz="1000" dirty="0" smtClean="0"/>
              <a:t>for Europeans who study, work or get married in other EU countries. One of our main goals is therefore to build bridges between the different </a:t>
            </a:r>
            <a:r>
              <a:rPr lang="en-GB" sz="1000" b="1" dirty="0" smtClean="0"/>
              <a:t>national legal systems </a:t>
            </a:r>
            <a:r>
              <a:rPr lang="en-GB" sz="1000" dirty="0" smtClean="0"/>
              <a:t>across the EU. A borderless and seamless European justice area will ensure that citizens can rely on a </a:t>
            </a:r>
            <a:r>
              <a:rPr lang="en-GB" sz="1000" b="1" dirty="0" smtClean="0"/>
              <a:t>set of rights </a:t>
            </a:r>
            <a:r>
              <a:rPr lang="en-GB" sz="1000" dirty="0" smtClean="0"/>
              <a:t>all across the continent.</a:t>
            </a:r>
          </a:p>
          <a:p>
            <a:endParaRPr lang="en-GB" sz="1000" dirty="0" smtClean="0"/>
          </a:p>
          <a:p>
            <a:r>
              <a:rPr lang="en-GB" sz="1000" b="1" dirty="0" smtClean="0"/>
              <a:t>Objectives</a:t>
            </a:r>
          </a:p>
          <a:p>
            <a:pPr marL="171450" indent="-171450">
              <a:buFontTx/>
              <a:buChar char="-"/>
            </a:pPr>
            <a:r>
              <a:rPr lang="en-GB" sz="1000" dirty="0" smtClean="0"/>
              <a:t>Making it easier for citizens and companies in the EU to defend their rights outside their home country, by improving </a:t>
            </a:r>
            <a:r>
              <a:rPr lang="en-GB" sz="1000" b="1" dirty="0" smtClean="0"/>
              <a:t>mutual recognition of judgments </a:t>
            </a:r>
            <a:r>
              <a:rPr lang="en-GB" sz="1000" dirty="0" smtClean="0"/>
              <a:t>by courts across the EU.</a:t>
            </a:r>
          </a:p>
          <a:p>
            <a:pPr marL="171450" indent="-171450">
              <a:buFontTx/>
              <a:buChar char="-"/>
            </a:pPr>
            <a:r>
              <a:rPr lang="en-GB" sz="1000" dirty="0" smtClean="0"/>
              <a:t>Cracking down on </a:t>
            </a:r>
            <a:r>
              <a:rPr lang="en-GB" sz="1000" b="1" dirty="0" smtClean="0"/>
              <a:t>organised</a:t>
            </a:r>
            <a:r>
              <a:rPr lang="en-GB" sz="1000" dirty="0" smtClean="0"/>
              <a:t> </a:t>
            </a:r>
            <a:r>
              <a:rPr lang="en-GB" sz="1000" b="1" dirty="0" smtClean="0"/>
              <a:t>crime</a:t>
            </a:r>
            <a:r>
              <a:rPr lang="en-GB" sz="1000" dirty="0" smtClean="0"/>
              <a:t>, such as human trafficking, smuggling and cybercrime and tackling corruption;</a:t>
            </a:r>
          </a:p>
          <a:p>
            <a:pPr marL="171450" indent="-171450">
              <a:buFontTx/>
              <a:buChar char="-"/>
            </a:pPr>
            <a:r>
              <a:rPr lang="en-GB" sz="1000" dirty="0" smtClean="0"/>
              <a:t>Concluding the accession of the EU to the Council of Europe's </a:t>
            </a:r>
            <a:r>
              <a:rPr lang="en-GB" sz="1000" b="1" dirty="0" smtClean="0"/>
              <a:t>Convention of Human Rights</a:t>
            </a:r>
            <a:r>
              <a:rPr lang="en-GB" sz="1000" dirty="0" smtClean="0"/>
              <a:t>.</a:t>
            </a:r>
          </a:p>
          <a:p>
            <a:pPr marL="171450" indent="-171450">
              <a:buFontTx/>
              <a:buChar char="-"/>
            </a:pPr>
            <a:r>
              <a:rPr lang="en-GB" sz="1000" dirty="0" smtClean="0"/>
              <a:t>Obtaining </a:t>
            </a:r>
            <a:r>
              <a:rPr lang="en-GB" sz="1000" b="1" dirty="0" smtClean="0"/>
              <a:t>guarantees</a:t>
            </a:r>
            <a:r>
              <a:rPr lang="en-GB" sz="1000" dirty="0" smtClean="0"/>
              <a:t> that US government agencies and companies adequately protect EU citizens' personal data.</a:t>
            </a:r>
          </a:p>
          <a:p>
            <a:pPr marL="171450" indent="-171450">
              <a:buFontTx/>
              <a:buChar char="-"/>
            </a:pPr>
            <a:r>
              <a:rPr lang="en-GB" sz="1000" dirty="0" smtClean="0"/>
              <a:t>Pushing for an </a:t>
            </a:r>
            <a:r>
              <a:rPr lang="en-GB" sz="1000" b="1" dirty="0" smtClean="0"/>
              <a:t>EU-wide law </a:t>
            </a:r>
            <a:r>
              <a:rPr lang="en-GB" sz="1000" dirty="0" smtClean="0"/>
              <a:t>against </a:t>
            </a:r>
            <a:r>
              <a:rPr lang="en-GB" sz="1000" b="1" dirty="0" smtClean="0"/>
              <a:t>discrimination</a:t>
            </a:r>
            <a:r>
              <a:rPr lang="en-GB" sz="1000" dirty="0" smtClean="0"/>
              <a:t>.</a:t>
            </a:r>
          </a:p>
          <a:p>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u="sng" dirty="0" smtClean="0"/>
              <a:t>Example: </a:t>
            </a:r>
            <a:r>
              <a:rPr lang="fr-BE" sz="1000" b="1" u="sng" dirty="0" smtClean="0">
                <a:solidFill>
                  <a:schemeClr val="bg1">
                    <a:lumMod val="50000"/>
                  </a:schemeClr>
                </a:solidFill>
                <a:latin typeface="Arial" panose="020B0604020202020204" pitchFamily="34" charset="0"/>
                <a:cs typeface="Arial" panose="020B0604020202020204" pitchFamily="34" charset="0"/>
              </a:rPr>
              <a:t>Transnational </a:t>
            </a:r>
            <a:r>
              <a:rPr lang="fr-BE" sz="1000" b="1" u="sng" dirty="0" err="1" smtClean="0">
                <a:solidFill>
                  <a:schemeClr val="bg1">
                    <a:lumMod val="50000"/>
                  </a:schemeClr>
                </a:solidFill>
                <a:latin typeface="Arial" panose="020B0604020202020204" pitchFamily="34" charset="0"/>
                <a:cs typeface="Arial" panose="020B0604020202020204" pitchFamily="34" charset="0"/>
              </a:rPr>
              <a:t>threats</a:t>
            </a:r>
            <a:endParaRPr lang="en-GB" sz="1000" b="1" u="sng" dirty="0" smtClean="0">
              <a:solidFill>
                <a:schemeClr val="bg1">
                  <a:lumMod val="50000"/>
                </a:schemeClr>
              </a:solidFill>
              <a:latin typeface="Arial" panose="020B0604020202020204" pitchFamily="34" charset="0"/>
              <a:cs typeface="Arial" panose="020B0604020202020204" pitchFamily="34" charset="0"/>
            </a:endParaRP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Recent </a:t>
            </a:r>
            <a:r>
              <a:rPr lang="en-GB" sz="1000" b="1" i="0" u="none" strike="noStrike" kern="1200" baseline="0" dirty="0" smtClean="0">
                <a:solidFill>
                  <a:schemeClr val="tx1"/>
                </a:solidFill>
                <a:latin typeface="Arial" charset="0"/>
                <a:ea typeface="+mn-ea"/>
                <a:cs typeface="+mn-cs"/>
              </a:rPr>
              <a:t>terrorist attacks </a:t>
            </a:r>
            <a:r>
              <a:rPr lang="en-GB" sz="1000" b="0" i="0" u="none" strike="noStrike" kern="1200" baseline="0" dirty="0" smtClean="0">
                <a:solidFill>
                  <a:schemeClr val="tx1"/>
                </a:solidFill>
                <a:latin typeface="Arial" charset="0"/>
                <a:ea typeface="+mn-ea"/>
                <a:cs typeface="+mn-cs"/>
              </a:rPr>
              <a:t>in Europe testify to the increasing menace of violent extremism and the influence that crisis and conflicts in Syria, Iraq and Libya have on radicalising European citizens. </a:t>
            </a:r>
          </a:p>
          <a:p>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Organised crime </a:t>
            </a:r>
            <a:r>
              <a:rPr lang="en-GB" sz="1000" b="0" i="0" u="none" strike="noStrike" kern="1200" baseline="0" dirty="0" smtClean="0">
                <a:solidFill>
                  <a:schemeClr val="tx1"/>
                </a:solidFill>
                <a:latin typeface="Arial" charset="0"/>
                <a:ea typeface="+mn-ea"/>
                <a:cs typeface="+mn-cs"/>
              </a:rPr>
              <a:t>networks exploit gaps in enforcement and action across border. </a:t>
            </a:r>
          </a:p>
          <a:p>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Cybercrime </a:t>
            </a:r>
            <a:r>
              <a:rPr lang="en-GB" sz="1000" b="0" i="0" u="none" strike="noStrike" kern="1200" baseline="0" dirty="0" smtClean="0">
                <a:solidFill>
                  <a:schemeClr val="tx1"/>
                </a:solidFill>
                <a:latin typeface="Arial" charset="0"/>
                <a:ea typeface="+mn-ea"/>
                <a:cs typeface="+mn-cs"/>
              </a:rPr>
              <a:t>offers a huge potential gains to criminals, as commerce and baking shift online. The online environment has become an increasing target for criminals, including child sexual abusers. </a:t>
            </a:r>
          </a:p>
          <a:p>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The European Agenda on Security 2015-2020 </a:t>
            </a:r>
            <a:r>
              <a:rPr lang="en-GB" sz="1000" b="0" i="0" u="none" strike="noStrike" kern="1200" baseline="0" dirty="0" smtClean="0">
                <a:solidFill>
                  <a:schemeClr val="tx1"/>
                </a:solidFill>
                <a:latin typeface="Arial" charset="0"/>
                <a:ea typeface="+mn-ea"/>
                <a:cs typeface="+mn-cs"/>
              </a:rPr>
              <a:t>presented by the Commission in April 2015 clearly identifies terrorism, organised crime and cybercrime as </a:t>
            </a:r>
            <a:r>
              <a:rPr lang="en-GB" sz="1000" b="1" i="0" u="none" strike="noStrike" kern="1200" baseline="0" dirty="0" smtClean="0">
                <a:solidFill>
                  <a:schemeClr val="tx1"/>
                </a:solidFill>
                <a:latin typeface="Arial" charset="0"/>
                <a:ea typeface="+mn-ea"/>
                <a:cs typeface="+mn-cs"/>
              </a:rPr>
              <a:t>interlinked threats </a:t>
            </a:r>
            <a:r>
              <a:rPr lang="en-GB" sz="1000" b="0" i="0" u="none" strike="noStrike" kern="1200" baseline="0" dirty="0" smtClean="0">
                <a:solidFill>
                  <a:schemeClr val="tx1"/>
                </a:solidFill>
                <a:latin typeface="Arial" charset="0"/>
                <a:ea typeface="+mn-ea"/>
                <a:cs typeface="+mn-cs"/>
              </a:rPr>
              <a:t>with a </a:t>
            </a:r>
            <a:r>
              <a:rPr lang="en-GB" sz="1000" b="1" i="0" u="none" strike="noStrike" kern="1200" baseline="0" dirty="0" smtClean="0">
                <a:solidFill>
                  <a:schemeClr val="tx1"/>
                </a:solidFill>
                <a:latin typeface="Arial" charset="0"/>
                <a:ea typeface="+mn-ea"/>
                <a:cs typeface="+mn-cs"/>
              </a:rPr>
              <a:t>strong cross-border dimension </a:t>
            </a:r>
            <a:r>
              <a:rPr lang="en-GB" sz="1000" b="0" i="0" u="none" strike="noStrike" kern="1200" baseline="0" dirty="0" smtClean="0">
                <a:solidFill>
                  <a:schemeClr val="tx1"/>
                </a:solidFill>
                <a:latin typeface="Arial" charset="0"/>
                <a:ea typeface="+mn-ea"/>
                <a:cs typeface="+mn-cs"/>
              </a:rPr>
              <a:t>where action at European level can make a real difference. </a:t>
            </a:r>
          </a:p>
          <a:p>
            <a:r>
              <a:rPr lang="en-GB" sz="1000" b="0" i="0" u="none" strike="noStrike" kern="1200" baseline="0" dirty="0" smtClean="0">
                <a:solidFill>
                  <a:schemeClr val="tx1"/>
                </a:solidFill>
                <a:latin typeface="Arial" charset="0"/>
                <a:ea typeface="+mn-ea"/>
                <a:cs typeface="+mn-cs"/>
              </a:rPr>
              <a:t>- The Agenda is the </a:t>
            </a:r>
            <a:r>
              <a:rPr lang="en-GB" sz="1000" b="1" i="0" u="none" strike="noStrike" kern="1200" baseline="0" dirty="0" smtClean="0">
                <a:solidFill>
                  <a:schemeClr val="tx1"/>
                </a:solidFill>
                <a:latin typeface="Arial" charset="0"/>
                <a:ea typeface="+mn-ea"/>
                <a:cs typeface="+mn-cs"/>
              </a:rPr>
              <a:t>basis for cooperation and joint action by the Union </a:t>
            </a:r>
            <a:r>
              <a:rPr lang="en-GB" sz="1000" b="0" i="0" u="none" strike="noStrike" kern="1200" baseline="0" dirty="0" smtClean="0">
                <a:solidFill>
                  <a:schemeClr val="tx1"/>
                </a:solidFill>
                <a:latin typeface="Arial" charset="0"/>
                <a:ea typeface="+mn-ea"/>
                <a:cs typeface="+mn-cs"/>
              </a:rPr>
              <a:t>on security in the next five years with the aim to develop a genuine area of EU internal security. </a:t>
            </a:r>
          </a:p>
          <a:p>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Success relies on better and closer cooperation </a:t>
            </a:r>
            <a:r>
              <a:rPr lang="en-GB" sz="1000" b="0" i="0" u="none" strike="noStrike" kern="1200" baseline="0" dirty="0" smtClean="0">
                <a:solidFill>
                  <a:schemeClr val="tx1"/>
                </a:solidFill>
                <a:latin typeface="Arial" charset="0"/>
                <a:ea typeface="+mn-ea"/>
                <a:cs typeface="+mn-cs"/>
              </a:rPr>
              <a:t>between EU institutions and agencies - notably the European Union’s law enforcement agency </a:t>
            </a:r>
            <a:r>
              <a:rPr lang="en-GB" sz="1000" b="1" i="0" u="none" strike="noStrike" kern="1200" baseline="0" dirty="0" smtClean="0">
                <a:solidFill>
                  <a:schemeClr val="tx1"/>
                </a:solidFill>
                <a:latin typeface="Arial" charset="0"/>
                <a:ea typeface="+mn-ea"/>
                <a:cs typeface="+mn-cs"/>
              </a:rPr>
              <a:t>Europol </a:t>
            </a:r>
            <a:r>
              <a:rPr lang="en-GB" sz="1000" b="0" i="0" u="none" strike="noStrike" kern="1200" baseline="0" dirty="0" smtClean="0">
                <a:solidFill>
                  <a:schemeClr val="tx1"/>
                </a:solidFill>
                <a:latin typeface="Arial" charset="0"/>
                <a:ea typeface="+mn-ea"/>
                <a:cs typeface="+mn-cs"/>
              </a:rPr>
              <a:t>and the European Union's Judicial Cooperation Unit, </a:t>
            </a:r>
            <a:r>
              <a:rPr lang="en-GB" sz="1000" b="1" i="0" u="none" strike="noStrike" kern="1200" baseline="0" dirty="0" err="1" smtClean="0">
                <a:solidFill>
                  <a:schemeClr val="tx1"/>
                </a:solidFill>
                <a:latin typeface="Arial" charset="0"/>
                <a:ea typeface="+mn-ea"/>
                <a:cs typeface="+mn-cs"/>
              </a:rPr>
              <a:t>Eurojust</a:t>
            </a:r>
            <a:r>
              <a:rPr lang="en-GB" sz="1000" b="1" i="0" u="none" strike="noStrike" kern="1200" baseline="0" dirty="0" smtClean="0">
                <a:solidFill>
                  <a:schemeClr val="tx1"/>
                </a:solidFill>
                <a:latin typeface="Arial" charset="0"/>
                <a:ea typeface="+mn-ea"/>
                <a:cs typeface="+mn-cs"/>
              </a:rPr>
              <a:t> – </a:t>
            </a:r>
            <a:r>
              <a:rPr lang="en-GB" sz="1000" b="0" i="0" u="none" strike="noStrike" kern="1200" baseline="0" dirty="0" smtClean="0">
                <a:solidFill>
                  <a:schemeClr val="tx1"/>
                </a:solidFill>
                <a:latin typeface="Arial" charset="0"/>
                <a:ea typeface="+mn-ea"/>
                <a:cs typeface="+mn-cs"/>
              </a:rPr>
              <a:t>and Member States; on </a:t>
            </a:r>
            <a:r>
              <a:rPr lang="en-GB" sz="1000" b="1" i="0" u="none" strike="noStrike" kern="1200" baseline="0" dirty="0" smtClean="0">
                <a:solidFill>
                  <a:schemeClr val="tx1"/>
                </a:solidFill>
                <a:latin typeface="Arial" charset="0"/>
                <a:ea typeface="+mn-ea"/>
                <a:cs typeface="+mn-cs"/>
              </a:rPr>
              <a:t>the full use of the existing tools</a:t>
            </a:r>
            <a:r>
              <a:rPr lang="en-GB" sz="1000" b="0" i="0" u="none" strike="noStrike" kern="1200" baseline="0" dirty="0" smtClean="0">
                <a:solidFill>
                  <a:schemeClr val="tx1"/>
                </a:solidFill>
                <a:latin typeface="Arial" charset="0"/>
                <a:ea typeface="+mn-ea"/>
                <a:cs typeface="+mn-cs"/>
              </a:rPr>
              <a:t>. </a:t>
            </a:r>
          </a:p>
          <a:p>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The </a:t>
            </a:r>
            <a:r>
              <a:rPr lang="en-GB" sz="1000" b="1" i="0" u="none" strike="noStrike" kern="1200" baseline="0" dirty="0" smtClean="0">
                <a:solidFill>
                  <a:schemeClr val="tx1"/>
                </a:solidFill>
                <a:latin typeface="Arial" charset="0"/>
                <a:ea typeface="+mn-ea"/>
                <a:cs typeface="+mn-cs"/>
              </a:rPr>
              <a:t>Agenda </a:t>
            </a:r>
            <a:r>
              <a:rPr lang="en-GB" sz="1000" b="0" i="0" u="none" strike="noStrike" kern="1200" baseline="0" dirty="0" smtClean="0">
                <a:solidFill>
                  <a:schemeClr val="tx1"/>
                </a:solidFill>
                <a:latin typeface="Arial" charset="0"/>
                <a:ea typeface="+mn-ea"/>
                <a:cs typeface="+mn-cs"/>
              </a:rPr>
              <a:t>will enable a better use of these tools by: </a:t>
            </a:r>
          </a:p>
          <a:p>
            <a:r>
              <a:rPr lang="en-GB" sz="1000" b="0" i="0" u="none" strike="noStrike" kern="1200" baseline="0" dirty="0" smtClean="0">
                <a:solidFill>
                  <a:schemeClr val="tx1"/>
                </a:solidFill>
                <a:latin typeface="Arial" charset="0"/>
                <a:ea typeface="+mn-ea"/>
                <a:cs typeface="+mn-cs"/>
              </a:rPr>
              <a:t>- Intensifying </a:t>
            </a:r>
            <a:r>
              <a:rPr lang="en-GB" sz="1000" b="1" i="0" u="none" strike="noStrike" kern="1200" baseline="0" dirty="0" smtClean="0">
                <a:solidFill>
                  <a:schemeClr val="tx1"/>
                </a:solidFill>
                <a:latin typeface="Arial" charset="0"/>
                <a:ea typeface="+mn-ea"/>
                <a:cs typeface="+mn-cs"/>
              </a:rPr>
              <a:t>information exchange </a:t>
            </a:r>
            <a:r>
              <a:rPr lang="en-GB" sz="1000" b="0" i="0" u="none" strike="noStrike" kern="1200" baseline="0" dirty="0" smtClean="0">
                <a:solidFill>
                  <a:schemeClr val="tx1"/>
                </a:solidFill>
                <a:latin typeface="Arial" charset="0"/>
                <a:ea typeface="+mn-ea"/>
                <a:cs typeface="+mn-cs"/>
              </a:rPr>
              <a:t>between law enforcement authorities and EU agencies, </a:t>
            </a:r>
            <a:endParaRPr lang="en-US" sz="1000" b="0" i="0" u="none" strike="noStrike" kern="1200" baseline="0" dirty="0" smtClean="0">
              <a:solidFill>
                <a:schemeClr val="tx1"/>
              </a:solidFill>
              <a:latin typeface="Arial" charset="0"/>
              <a:ea typeface="+mn-ea"/>
              <a:cs typeface="+mn-cs"/>
            </a:endParaRPr>
          </a:p>
          <a:p>
            <a:r>
              <a:rPr lang="en-US" sz="1000" b="0" i="0" u="none" strike="noStrike" kern="1200" baseline="0" dirty="0" smtClean="0">
                <a:solidFill>
                  <a:schemeClr val="tx1"/>
                </a:solidFill>
                <a:latin typeface="Arial" charset="0"/>
                <a:ea typeface="+mn-ea"/>
                <a:cs typeface="+mn-cs"/>
              </a:rPr>
              <a:t>- </a:t>
            </a:r>
            <a:r>
              <a:rPr lang="en-US" sz="1000" b="1" i="0" u="none" strike="noStrike" kern="1200" baseline="0" dirty="0" smtClean="0">
                <a:solidFill>
                  <a:schemeClr val="tx1"/>
                </a:solidFill>
                <a:latin typeface="Arial" charset="0"/>
                <a:ea typeface="+mn-ea"/>
                <a:cs typeface="+mn-cs"/>
              </a:rPr>
              <a:t>Strengthening operational police cooperation. </a:t>
            </a:r>
            <a:endParaRPr lang="en-US" sz="1000" b="0" i="0" u="none" strike="noStrike" kern="1200" baseline="0" dirty="0" smtClean="0">
              <a:solidFill>
                <a:schemeClr val="tx1"/>
              </a:solidFill>
              <a:latin typeface="Arial" charset="0"/>
              <a:ea typeface="+mn-ea"/>
              <a:cs typeface="+mn-cs"/>
            </a:endParaRPr>
          </a:p>
          <a:p>
            <a:r>
              <a:rPr lang="en-GB" sz="1000" b="0" i="0" u="none" strike="noStrike" kern="1200" baseline="0" dirty="0" smtClean="0">
                <a:solidFill>
                  <a:schemeClr val="tx1"/>
                </a:solidFill>
                <a:latin typeface="Arial" charset="0"/>
                <a:ea typeface="+mn-ea"/>
                <a:cs typeface="+mn-cs"/>
              </a:rPr>
              <a:t>- Boosting training and co-funding for security at EU-level </a:t>
            </a:r>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44</a:t>
            </a:fld>
            <a:endParaRPr lang="en-GB"/>
          </a:p>
        </p:txBody>
      </p:sp>
    </p:spTree>
    <p:extLst>
      <p:ext uri="{BB962C8B-B14F-4D97-AF65-F5344CB8AC3E}">
        <p14:creationId xmlns:p14="http://schemas.microsoft.com/office/powerpoint/2010/main" val="290405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Migration</a:t>
            </a:r>
          </a:p>
          <a:p>
            <a:r>
              <a:rPr lang="en-GB" sz="1000" dirty="0" smtClean="0"/>
              <a:t>Towards a European agenda on Migration</a:t>
            </a:r>
          </a:p>
          <a:p>
            <a:endParaRPr lang="en-US" sz="1000" dirty="0" smtClean="0"/>
          </a:p>
          <a:p>
            <a:pPr marL="171450" indent="-171450">
              <a:buFontTx/>
              <a:buChar char="-"/>
            </a:pPr>
            <a:r>
              <a:rPr lang="en-GB" sz="1000" dirty="0" smtClean="0"/>
              <a:t>The plight of thousands of migrants putting their lives in peril to cross the Mediterranean has shocked. It is clear that no EU country can or should be left alone to address huge migratory pressures. </a:t>
            </a:r>
          </a:p>
          <a:p>
            <a:pPr marL="171450" indent="-171450">
              <a:buFontTx/>
              <a:buChar char="-"/>
            </a:pPr>
            <a:r>
              <a:rPr lang="en-GB" sz="1000" dirty="0" smtClean="0"/>
              <a:t>The European Commission's </a:t>
            </a:r>
            <a:r>
              <a:rPr lang="en-GB" sz="1000" b="1" dirty="0" smtClean="0"/>
              <a:t>agenda on migration </a:t>
            </a:r>
            <a:r>
              <a:rPr lang="en-GB" sz="1000" dirty="0" smtClean="0"/>
              <a:t>sets out a European response, combining internal and external policies, making best use of EU agencies and tools, and involving all actors: EU countries and institutions, international organisations, civil society, local authorities and national partners outside the EU.</a:t>
            </a:r>
          </a:p>
          <a:p>
            <a:pPr marL="171450" indent="-171450">
              <a:buFontTx/>
              <a:buChar char="-"/>
            </a:pPr>
            <a:endParaRPr lang="en-GB" sz="1000" dirty="0" smtClean="0"/>
          </a:p>
          <a:p>
            <a:r>
              <a:rPr lang="en-GB" sz="1000" b="1" dirty="0" smtClean="0"/>
              <a:t>Background</a:t>
            </a:r>
          </a:p>
          <a:p>
            <a:pPr marL="171450" indent="-171450">
              <a:buFontTx/>
              <a:buChar char="-"/>
            </a:pPr>
            <a:r>
              <a:rPr lang="en-GB" sz="1000" dirty="0" smtClean="0"/>
              <a:t>Migration is one of the </a:t>
            </a:r>
            <a:r>
              <a:rPr lang="en-GB" sz="1000" b="1" dirty="0" smtClean="0"/>
              <a:t>political priorities </a:t>
            </a:r>
            <a:r>
              <a:rPr lang="en-GB" sz="1000" dirty="0" smtClean="0"/>
              <a:t>of the </a:t>
            </a:r>
            <a:r>
              <a:rPr lang="en-GB" sz="1000" dirty="0" err="1" smtClean="0"/>
              <a:t>Juncker</a:t>
            </a:r>
            <a:r>
              <a:rPr lang="en-GB" sz="1000" dirty="0" smtClean="0"/>
              <a:t> Commission. The main aim is to approach the issue in a </a:t>
            </a:r>
            <a:r>
              <a:rPr lang="en-GB" sz="1000" b="1" dirty="0" smtClean="0"/>
              <a:t>comprehensive way</a:t>
            </a:r>
            <a:r>
              <a:rPr lang="en-GB" sz="1000" dirty="0" smtClean="0"/>
              <a:t>.</a:t>
            </a:r>
          </a:p>
          <a:p>
            <a:pPr marL="171450" indent="-171450">
              <a:buFontTx/>
              <a:buChar char="-"/>
            </a:pPr>
            <a:r>
              <a:rPr lang="en-GB" sz="1000" dirty="0" smtClean="0"/>
              <a:t>The Commission's </a:t>
            </a:r>
            <a:r>
              <a:rPr lang="en-GB" sz="1000" b="1" dirty="0" smtClean="0"/>
              <a:t>agenda on migration </a:t>
            </a:r>
            <a:r>
              <a:rPr lang="en-GB" sz="1000" dirty="0" smtClean="0"/>
              <a:t>defines immediate measures needed to prevent human tragedies and to strengthen emergency responses.</a:t>
            </a:r>
          </a:p>
          <a:p>
            <a:pPr marL="171450" indent="-171450">
              <a:buFontTx/>
              <a:buChar char="-"/>
            </a:pPr>
            <a:r>
              <a:rPr lang="en-GB" sz="1000" dirty="0" smtClean="0"/>
              <a:t>And while the crisis in the Mediterranean has put the spotlight on immediate needs, it has also revealed much about the </a:t>
            </a:r>
            <a:r>
              <a:rPr lang="en-GB" sz="1000" b="1" dirty="0" smtClean="0"/>
              <a:t>structural limitations </a:t>
            </a:r>
            <a:r>
              <a:rPr lang="en-GB" sz="1000" dirty="0" smtClean="0"/>
              <a:t>of EU migration policy and tools. </a:t>
            </a:r>
          </a:p>
          <a:p>
            <a:pPr marL="171450" indent="-171450">
              <a:buFontTx/>
              <a:buChar char="-"/>
            </a:pPr>
            <a:r>
              <a:rPr lang="en-GB" sz="1000" dirty="0" smtClean="0"/>
              <a:t>The EU needs to strike the right balance and send a clear message to Europeans that migration can be </a:t>
            </a:r>
            <a:r>
              <a:rPr lang="en-GB" sz="1000" b="1" dirty="0" smtClean="0"/>
              <a:t>better managed collectively</a:t>
            </a:r>
            <a:r>
              <a:rPr lang="en-GB" sz="1000" dirty="0" smtClean="0"/>
              <a:t>. This is why the agenda also defines a </a:t>
            </a:r>
            <a:r>
              <a:rPr lang="en-GB" sz="1000" b="1" dirty="0" smtClean="0"/>
              <a:t>new strategic approach </a:t>
            </a:r>
            <a:r>
              <a:rPr lang="en-GB" sz="1000" dirty="0" smtClean="0"/>
              <a:t>to managing migration in the medium to long term.</a:t>
            </a:r>
          </a:p>
          <a:p>
            <a:pPr marL="0" indent="0">
              <a:buFontTx/>
              <a:buNone/>
            </a:pPr>
            <a:endParaRPr lang="en-US" sz="1000" dirty="0" smtClean="0"/>
          </a:p>
          <a:p>
            <a:r>
              <a:rPr lang="en-US" sz="1000" b="1" u="sng" dirty="0" smtClean="0"/>
              <a:t>Example: actions</a:t>
            </a:r>
            <a:r>
              <a:rPr lang="en-US" sz="1000" b="1" u="sng" baseline="0" dirty="0" smtClean="0"/>
              <a:t> within the priority</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 '</a:t>
            </a:r>
            <a:r>
              <a:rPr lang="en-GB" sz="1000" b="1" i="0" u="none" strike="noStrike" kern="1200" baseline="0" dirty="0" smtClean="0">
                <a:solidFill>
                  <a:schemeClr val="tx1"/>
                </a:solidFill>
                <a:latin typeface="Arial" charset="0"/>
                <a:ea typeface="+mn-ea"/>
                <a:cs typeface="+mn-cs"/>
              </a:rPr>
              <a:t>hotspot</a:t>
            </a:r>
            <a:r>
              <a:rPr lang="en-GB" sz="1000" b="0" i="0" u="none" strike="noStrike" kern="1200" baseline="0" dirty="0" smtClean="0">
                <a:solidFill>
                  <a:schemeClr val="tx1"/>
                </a:solidFill>
                <a:latin typeface="Arial" charset="0"/>
                <a:ea typeface="+mn-ea"/>
                <a:cs typeface="+mn-cs"/>
              </a:rPr>
              <a:t>' is a section of the EU external border or a region with extraordinary migratory pressure which calls for EU support.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To implement </a:t>
            </a:r>
            <a:r>
              <a:rPr lang="en-GB" sz="1000" b="0" i="0" u="none" strike="noStrike" kern="1200" baseline="0" smtClean="0">
                <a:solidFill>
                  <a:schemeClr val="tx1"/>
                </a:solidFill>
                <a:latin typeface="Arial" charset="0"/>
                <a:ea typeface="+mn-ea"/>
                <a:cs typeface="+mn-cs"/>
              </a:rPr>
              <a:t>the 'hotspot</a:t>
            </a:r>
            <a:r>
              <a:rPr lang="en-GB" sz="1000" b="0" i="0" u="none" strike="noStrike" kern="1200" baseline="0" dirty="0" smtClean="0">
                <a:solidFill>
                  <a:schemeClr val="tx1"/>
                </a:solidFill>
                <a:latin typeface="Arial" charset="0"/>
                <a:ea typeface="+mn-ea"/>
                <a:cs typeface="+mn-cs"/>
              </a:rPr>
              <a:t>' approach, Member States have committed to send more experts to </a:t>
            </a:r>
            <a:r>
              <a:rPr lang="en-GB" sz="1000" b="0" i="0" u="none" strike="noStrike" kern="1200" baseline="0" dirty="0" err="1" smtClean="0">
                <a:solidFill>
                  <a:schemeClr val="tx1"/>
                </a:solidFill>
                <a:latin typeface="Arial" charset="0"/>
                <a:ea typeface="+mn-ea"/>
                <a:cs typeface="+mn-cs"/>
              </a:rPr>
              <a:t>Frontex</a:t>
            </a:r>
            <a:r>
              <a:rPr lang="en-GB" sz="1000" b="0" i="0" u="none" strike="noStrike" kern="1200" baseline="0" dirty="0" smtClean="0">
                <a:solidFill>
                  <a:schemeClr val="tx1"/>
                </a:solidFill>
                <a:latin typeface="Arial" charset="0"/>
                <a:ea typeface="+mn-ea"/>
                <a:cs typeface="+mn-cs"/>
              </a:rPr>
              <a:t> and EASO.</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US" sz="1000" b="1" i="0" u="none" strike="noStrike" kern="1200" baseline="0" dirty="0" smtClean="0">
                <a:solidFill>
                  <a:schemeClr val="tx1"/>
                </a:solidFill>
                <a:latin typeface="Arial" charset="0"/>
                <a:ea typeface="+mn-ea"/>
                <a:cs typeface="+mn-cs"/>
              </a:rPr>
              <a:t>A relocation scheme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Following the Commission's proposal </a:t>
            </a:r>
            <a:r>
              <a:rPr lang="en-GB" sz="1000" b="1" i="0" u="none" strike="noStrike" kern="1200" baseline="0" dirty="0" smtClean="0">
                <a:solidFill>
                  <a:schemeClr val="tx1"/>
                </a:solidFill>
                <a:latin typeface="Arial" charset="0"/>
                <a:ea typeface="+mn-ea"/>
                <a:cs typeface="+mn-cs"/>
              </a:rPr>
              <a:t>160,000 asylum seekers </a:t>
            </a:r>
            <a:r>
              <a:rPr lang="en-GB" sz="1000" b="0" i="0" u="none" strike="noStrike" kern="1200" baseline="0" dirty="0" smtClean="0">
                <a:solidFill>
                  <a:schemeClr val="tx1"/>
                </a:solidFill>
                <a:latin typeface="Arial" charset="0"/>
                <a:ea typeface="+mn-ea"/>
                <a:cs typeface="+mn-cs"/>
              </a:rPr>
              <a:t>will be relocated from Member States on the frontline, notably Italy and Greece, to other EU Member States. </a:t>
            </a:r>
          </a:p>
          <a:p>
            <a:pPr marL="171450" indent="-171450">
              <a:buFontTx/>
              <a:buChar char="-"/>
            </a:pPr>
            <a:r>
              <a:rPr lang="en-GB" sz="1000" b="0" i="0" u="none" strike="noStrike" kern="1200" baseline="0" dirty="0" smtClean="0">
                <a:solidFill>
                  <a:schemeClr val="tx1"/>
                </a:solidFill>
                <a:latin typeface="Arial" charset="0"/>
                <a:ea typeface="+mn-ea"/>
                <a:cs typeface="+mn-cs"/>
              </a:rPr>
              <a:t>Member States must appoint national contact points and liaison officers to make the relocation scheme work. </a:t>
            </a:r>
          </a:p>
          <a:p>
            <a:pPr marL="171450" indent="-171450">
              <a:buFontTx/>
              <a:buChar char="-"/>
            </a:pPr>
            <a:r>
              <a:rPr lang="en-GB" sz="1000" b="0" i="0" u="none" strike="noStrike" kern="1200" baseline="0" dirty="0" smtClean="0">
                <a:solidFill>
                  <a:schemeClr val="tx1"/>
                </a:solidFill>
                <a:latin typeface="Arial" charset="0"/>
                <a:ea typeface="+mn-ea"/>
                <a:cs typeface="+mn-cs"/>
              </a:rPr>
              <a:t>Learning the lessons of the current crisis and to allow us to deal with crisis situations more swiftly in the future, the Commission has proposed a </a:t>
            </a:r>
            <a:r>
              <a:rPr lang="en-GB" sz="1000" b="1" i="0" u="none" strike="noStrike" kern="1200" baseline="0" dirty="0" smtClean="0">
                <a:solidFill>
                  <a:schemeClr val="tx1"/>
                </a:solidFill>
                <a:latin typeface="Arial" charset="0"/>
                <a:ea typeface="+mn-ea"/>
                <a:cs typeface="+mn-cs"/>
              </a:rPr>
              <a:t>permanent relocation mechanism </a:t>
            </a:r>
            <a:r>
              <a:rPr lang="en-GB" sz="1000" b="0" i="0" u="none" strike="noStrike" kern="1200" baseline="0" dirty="0" smtClean="0">
                <a:solidFill>
                  <a:schemeClr val="tx1"/>
                </a:solidFill>
                <a:latin typeface="Arial" charset="0"/>
                <a:ea typeface="+mn-ea"/>
                <a:cs typeface="+mn-cs"/>
              </a:rPr>
              <a:t>which could be triggered for any EU Member State facing an emergency situation. </a:t>
            </a:r>
          </a:p>
          <a:p>
            <a:pPr marL="171450" indent="-171450">
              <a:buFontTx/>
              <a:buChar char="-"/>
            </a:pPr>
            <a:endParaRPr lang="en-GB" sz="1000" b="0" i="0" u="none" strike="noStrike" kern="1200" baseline="0" dirty="0" smtClean="0">
              <a:solidFill>
                <a:schemeClr val="tx1"/>
              </a:solidFill>
              <a:latin typeface="Arial" charset="0"/>
              <a:ea typeface="+mn-ea"/>
              <a:cs typeface="+mn-cs"/>
            </a:endParaRPr>
          </a:p>
          <a:p>
            <a:endParaRPr lang="en-US" sz="1000" b="0"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ea typeface="+mn-ea"/>
                <a:cs typeface="+mn-cs"/>
              </a:rPr>
              <a:t>- Financial support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On the financial front, the Commission has already </a:t>
            </a:r>
            <a:r>
              <a:rPr lang="en-GB" sz="1000" b="1" i="0" u="none" strike="noStrike" kern="1200" baseline="0" dirty="0" smtClean="0">
                <a:solidFill>
                  <a:schemeClr val="tx1"/>
                </a:solidFill>
                <a:latin typeface="Arial" charset="0"/>
                <a:ea typeface="+mn-ea"/>
                <a:cs typeface="+mn-cs"/>
              </a:rPr>
              <a:t>mobilised more EU funding in support of those Member States most affected </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allocating over €75 million in emergency funding</a:t>
            </a:r>
            <a:r>
              <a:rPr lang="en-GB" sz="1000" b="0" i="0" u="none" strike="noStrike" kern="1200" baseline="0" dirty="0" smtClean="0">
                <a:solidFill>
                  <a:schemeClr val="tx1"/>
                </a:solidFill>
                <a:latin typeface="Arial" charset="0"/>
                <a:ea typeface="+mn-ea"/>
                <a:cs typeface="+mn-cs"/>
              </a:rPr>
              <a:t>, on top of the €7 billion in multiannual funding allocated to Member States over the period from 2014-20 to support their efforts in the field of migration and border management. </a:t>
            </a:r>
          </a:p>
          <a:p>
            <a:pPr marL="0" indent="0">
              <a:buFontTx/>
              <a:buNone/>
            </a:pPr>
            <a:endParaRPr lang="en-GB" sz="1000" b="0" i="0" u="none" strike="noStrike" kern="1200" baseline="0" dirty="0" smtClean="0">
              <a:solidFill>
                <a:schemeClr val="tx1"/>
              </a:solidFill>
              <a:latin typeface="Arial" charset="0"/>
              <a:ea typeface="+mn-ea"/>
              <a:cs typeface="+mn-cs"/>
            </a:endParaRP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1" dirty="0" smtClean="0"/>
              <a:t>EU-Turkey Agreement</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dirty="0" smtClean="0"/>
              <a:t>On 18 March 2016, </a:t>
            </a:r>
            <a:r>
              <a:rPr lang="en-GB" sz="1000" b="1" dirty="0" smtClean="0"/>
              <a:t>EU Heads of State or Government </a:t>
            </a:r>
            <a:r>
              <a:rPr lang="en-GB" sz="1000" dirty="0" smtClean="0"/>
              <a:t>and </a:t>
            </a:r>
            <a:r>
              <a:rPr lang="en-GB" sz="1000" b="1" dirty="0" smtClean="0"/>
              <a:t>Turkey</a:t>
            </a:r>
            <a:r>
              <a:rPr lang="en-GB" sz="1000" dirty="0" smtClean="0"/>
              <a:t> agreed to end the </a:t>
            </a:r>
            <a:r>
              <a:rPr lang="en-GB" sz="1000" b="1" dirty="0" smtClean="0"/>
              <a:t>irregular migration </a:t>
            </a:r>
            <a:r>
              <a:rPr lang="en-GB" sz="1000" dirty="0" smtClean="0"/>
              <a:t>from Turkey to the EU and replace it instead with </a:t>
            </a:r>
            <a:r>
              <a:rPr lang="en-GB" sz="1000" b="1" dirty="0" smtClean="0"/>
              <a:t>legal channels of resettlement </a:t>
            </a:r>
            <a:r>
              <a:rPr lang="en-GB" sz="1000" dirty="0" smtClean="0"/>
              <a:t>of refugees to the European Union. The aim is to replace disorganised, chaotic, irregular and dangerous migratory flows by organised, </a:t>
            </a:r>
            <a:r>
              <a:rPr lang="en-GB" sz="1000" b="1" dirty="0" smtClean="0"/>
              <a:t>safe</a:t>
            </a:r>
            <a:r>
              <a:rPr lang="en-GB" sz="1000" dirty="0" smtClean="0"/>
              <a:t> and </a:t>
            </a:r>
            <a:r>
              <a:rPr lang="en-GB" sz="1000" b="1" dirty="0" smtClean="0"/>
              <a:t>legal pathways to Europe </a:t>
            </a:r>
            <a:r>
              <a:rPr lang="en-GB" sz="1000" dirty="0" smtClean="0"/>
              <a:t>for those entitled to international protection in line with EU and international law.</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GB" sz="1000" dirty="0" smtClean="0"/>
          </a:p>
          <a:p>
            <a:pPr marL="171450" indent="-171450">
              <a:buFontTx/>
              <a:buChar char="-"/>
            </a:pPr>
            <a:r>
              <a:rPr lang="en-GB" sz="1000" b="1" u="none" dirty="0" smtClean="0"/>
              <a:t>Meeting on the Western Balkans Migration Route: Leaders Agree on 17-point plan of action </a:t>
            </a:r>
            <a:endParaRPr lang="en-GB" sz="1000" b="0" u="none" dirty="0" smtClean="0"/>
          </a:p>
          <a:p>
            <a:pPr marL="171450" indent="-171450">
              <a:buFontTx/>
              <a:buChar char="-"/>
            </a:pPr>
            <a:r>
              <a:rPr lang="en-GB" sz="1000" b="0" baseline="0" dirty="0" smtClean="0"/>
              <a:t>On 25 October 2015, </a:t>
            </a:r>
            <a:r>
              <a:rPr lang="en-GB" sz="1000" b="1" baseline="0" dirty="0" smtClean="0"/>
              <a:t>L</a:t>
            </a:r>
            <a:r>
              <a:rPr lang="en-GB" sz="1000" b="1" dirty="0" smtClean="0"/>
              <a:t>eaders</a:t>
            </a:r>
            <a:r>
              <a:rPr lang="en-GB" sz="1000" dirty="0" smtClean="0"/>
              <a:t> representing Albania, Austria, Bulgaria, Croatia, the former Yugoslav Republic of Macedonia, Germany, Greece, Hungary, Romania, Serbia and Slovenia met in </a:t>
            </a:r>
            <a:r>
              <a:rPr lang="en-GB" sz="1000" b="1" dirty="0" smtClean="0"/>
              <a:t>Brussels</a:t>
            </a:r>
            <a:r>
              <a:rPr lang="en-GB" sz="1000" dirty="0" smtClean="0"/>
              <a:t> at the Commission's </a:t>
            </a:r>
            <a:r>
              <a:rPr lang="en-GB" sz="1000" dirty="0" err="1" smtClean="0"/>
              <a:t>Berlaymont</a:t>
            </a:r>
            <a:r>
              <a:rPr lang="en-GB" sz="1000" dirty="0" smtClean="0"/>
              <a:t> Headquarters and agreed on a </a:t>
            </a:r>
            <a:r>
              <a:rPr lang="en-GB" sz="1000" b="1" dirty="0" smtClean="0"/>
              <a:t>17-point plan of action</a:t>
            </a:r>
            <a:r>
              <a:rPr lang="en-GB" sz="1000" dirty="0" smtClean="0"/>
              <a:t> to improve </a:t>
            </a:r>
            <a:r>
              <a:rPr lang="en-GB" sz="1000" b="1" dirty="0" smtClean="0"/>
              <a:t>cooperation</a:t>
            </a:r>
            <a:r>
              <a:rPr lang="en-GB" sz="1000" dirty="0" smtClean="0"/>
              <a:t> and step up </a:t>
            </a:r>
            <a:r>
              <a:rPr lang="en-GB" sz="1000" b="1" dirty="0" smtClean="0"/>
              <a:t>consultation</a:t>
            </a:r>
            <a:r>
              <a:rPr lang="en-GB" sz="1000" dirty="0" smtClean="0"/>
              <a:t> between the countries along the route and decided on pragmatic operational measures that can be implemented to tackle the </a:t>
            </a:r>
            <a:r>
              <a:rPr lang="en-GB" sz="1000" b="1" dirty="0" smtClean="0"/>
              <a:t>refugee crisis in the region</a:t>
            </a:r>
            <a:r>
              <a:rPr lang="en-GB" sz="1000" dirty="0" smtClean="0"/>
              <a:t>.</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US" sz="1000" b="1" i="0" u="none" strike="noStrike" kern="1200" baseline="0" dirty="0" smtClean="0">
                <a:solidFill>
                  <a:schemeClr val="tx1"/>
                </a:solidFill>
                <a:latin typeface="Arial" charset="0"/>
                <a:ea typeface="+mn-ea"/>
                <a:cs typeface="+mn-cs"/>
              </a:rPr>
              <a:t>Trust Fund for Syria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shortfall in funding for the Syria crisis is partly the direct cause of the increased flows of refugees in the Eastern Mediterranean. </a:t>
            </a:r>
          </a:p>
          <a:p>
            <a:pPr marL="171450" indent="-171450">
              <a:buFontTx/>
              <a:buChar char="-"/>
            </a:pPr>
            <a:r>
              <a:rPr lang="en-GB" sz="1000" b="0" i="0" u="none" strike="noStrike" kern="1200" baseline="0" dirty="0" smtClean="0">
                <a:solidFill>
                  <a:schemeClr val="tx1"/>
                </a:solidFill>
                <a:latin typeface="Arial" charset="0"/>
                <a:ea typeface="+mn-ea"/>
                <a:cs typeface="+mn-cs"/>
              </a:rPr>
              <a:t>The European Union is already the number one donor in the global efforts to alleviate the Syrian refugee crisis. So far, </a:t>
            </a:r>
            <a:r>
              <a:rPr lang="en-GB" sz="1000" b="1" i="0" u="none" strike="noStrike" kern="1200" baseline="0" dirty="0" smtClean="0">
                <a:solidFill>
                  <a:schemeClr val="tx1"/>
                </a:solidFill>
                <a:latin typeface="Arial" charset="0"/>
                <a:ea typeface="+mn-ea"/>
                <a:cs typeface="+mn-cs"/>
              </a:rPr>
              <a:t>around €4 billion </a:t>
            </a:r>
            <a:r>
              <a:rPr lang="en-GB" sz="1000" b="0" i="0" u="none" strike="noStrike" kern="1200" baseline="0" dirty="0" smtClean="0">
                <a:solidFill>
                  <a:schemeClr val="tx1"/>
                </a:solidFill>
                <a:latin typeface="Arial" charset="0"/>
                <a:ea typeface="+mn-ea"/>
                <a:cs typeface="+mn-cs"/>
              </a:rPr>
              <a:t>have been mobilised by the European Commission and Member States in humanitarian, development, economic and stabilisation assistance to Syrians in their country and to refugees and their host communities. </a:t>
            </a:r>
          </a:p>
          <a:p>
            <a:pPr marL="171450" indent="-171450">
              <a:buFontTx/>
              <a:buChar char="-"/>
            </a:pPr>
            <a:endParaRPr lang="en-GB"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The European Commission will immediately increase its humanitarian aid in third countries by €200 million in 2015 </a:t>
            </a:r>
            <a:r>
              <a:rPr lang="en-GB" sz="1000" b="0" i="0" u="none" strike="noStrike" kern="1200" baseline="0" dirty="0" smtClean="0">
                <a:solidFill>
                  <a:schemeClr val="tx1"/>
                </a:solidFill>
                <a:latin typeface="Arial" charset="0"/>
                <a:ea typeface="+mn-ea"/>
                <a:cs typeface="+mn-cs"/>
              </a:rPr>
              <a:t>to provide immediate resources to respond to the needs of the UNHCR and the World Food Programme and other relevant organisations in order to help refugees immediately. And the </a:t>
            </a:r>
            <a:r>
              <a:rPr lang="en-GB" sz="1000" b="1" i="0" u="none" strike="noStrike" kern="1200" baseline="0" dirty="0" smtClean="0">
                <a:solidFill>
                  <a:schemeClr val="tx1"/>
                </a:solidFill>
                <a:latin typeface="Arial" charset="0"/>
                <a:ea typeface="+mn-ea"/>
                <a:cs typeface="+mn-cs"/>
              </a:rPr>
              <a:t>humanitarian aid budget </a:t>
            </a:r>
            <a:r>
              <a:rPr lang="en-GB" sz="1000" b="0" i="0" u="none" strike="noStrike" kern="1200" baseline="0" dirty="0" smtClean="0">
                <a:solidFill>
                  <a:schemeClr val="tx1"/>
                </a:solidFill>
                <a:latin typeface="Arial" charset="0"/>
                <a:ea typeface="+mn-ea"/>
                <a:cs typeface="+mn-cs"/>
              </a:rPr>
              <a:t>will be increased by an </a:t>
            </a:r>
            <a:r>
              <a:rPr lang="en-GB" sz="1000" b="1" i="0" u="none" strike="noStrike" kern="1200" baseline="0" dirty="0" smtClean="0">
                <a:solidFill>
                  <a:schemeClr val="tx1"/>
                </a:solidFill>
                <a:latin typeface="Arial" charset="0"/>
                <a:ea typeface="+mn-ea"/>
                <a:cs typeface="+mn-cs"/>
              </a:rPr>
              <a:t>extra €300 million in 2016</a:t>
            </a:r>
            <a:r>
              <a:rPr lang="en-GB" sz="1000" b="0" i="0" u="none" strike="noStrike" kern="1200" baseline="0" dirty="0" smtClean="0">
                <a:solidFill>
                  <a:schemeClr val="tx1"/>
                </a:solidFill>
                <a:latin typeface="Arial" charset="0"/>
                <a:ea typeface="+mn-ea"/>
                <a:cs typeface="+mn-cs"/>
              </a:rPr>
              <a:t>. </a:t>
            </a:r>
            <a:r>
              <a:rPr lang="en-GB" sz="1000" b="1" i="0" u="none" strike="noStrike" kern="1200" baseline="0" dirty="0" smtClean="0">
                <a:solidFill>
                  <a:schemeClr val="tx1"/>
                </a:solidFill>
                <a:latin typeface="Arial" charset="0"/>
                <a:ea typeface="+mn-ea"/>
                <a:cs typeface="+mn-cs"/>
              </a:rPr>
              <a:t>Member States should restore funding for food via the World Food Programme to 2014 level. </a:t>
            </a:r>
            <a:endParaRPr lang="en-US" sz="1000" b="1" u="sng" baseline="0" dirty="0" smtClean="0"/>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dirty="0" smtClean="0"/>
              <a:t>On 15 December 2015, the European Commission adopted</a:t>
            </a:r>
            <a:r>
              <a:rPr lang="en-GB" sz="1000" baseline="0" dirty="0" smtClean="0"/>
              <a:t> </a:t>
            </a:r>
            <a:r>
              <a:rPr lang="en-GB" sz="1000" dirty="0" smtClean="0"/>
              <a:t>an important set of measures to manage the </a:t>
            </a:r>
            <a:r>
              <a:rPr lang="en-GB" sz="1000" b="1" dirty="0" smtClean="0"/>
              <a:t>EU's external borders </a:t>
            </a:r>
            <a:r>
              <a:rPr lang="en-GB" sz="1000" dirty="0" smtClean="0"/>
              <a:t>and protect our Schengen area without internal borders. The</a:t>
            </a:r>
            <a:r>
              <a:rPr lang="en-GB" sz="1000" baseline="0" dirty="0" smtClean="0"/>
              <a:t> </a:t>
            </a:r>
            <a:r>
              <a:rPr lang="en-GB" sz="1000" dirty="0" smtClean="0"/>
              <a:t>proposal will help to manage migration more </a:t>
            </a:r>
            <a:r>
              <a:rPr lang="en-GB" sz="1000" b="1" dirty="0" smtClean="0"/>
              <a:t>effectively</a:t>
            </a:r>
            <a:r>
              <a:rPr lang="en-GB" sz="1000" dirty="0" smtClean="0"/>
              <a:t>, </a:t>
            </a:r>
            <a:r>
              <a:rPr lang="en-GB" sz="1000" b="1" dirty="0" smtClean="0"/>
              <a:t>improve</a:t>
            </a:r>
            <a:r>
              <a:rPr lang="en-GB" sz="1000" dirty="0" smtClean="0"/>
              <a:t> the </a:t>
            </a:r>
            <a:r>
              <a:rPr lang="en-GB" sz="1000" b="1" dirty="0" smtClean="0"/>
              <a:t>internal security </a:t>
            </a:r>
            <a:r>
              <a:rPr lang="en-GB" sz="1000" dirty="0" smtClean="0"/>
              <a:t>of the European Union, and </a:t>
            </a:r>
            <a:r>
              <a:rPr lang="en-GB" sz="1000" b="1" dirty="0" smtClean="0"/>
              <a:t>safeguard the principle of free movement of persons</a:t>
            </a:r>
            <a:r>
              <a:rPr lang="en-GB" sz="1000" dirty="0" smtClean="0"/>
              <a:t>. The Commission is proposing to establish a </a:t>
            </a:r>
            <a:r>
              <a:rPr lang="en-GB" sz="1000" b="1" dirty="0" smtClean="0"/>
              <a:t>European Border and Coast Guard</a:t>
            </a:r>
            <a:r>
              <a:rPr lang="en-GB" sz="1000" dirty="0" smtClean="0"/>
              <a:t> to ensure a </a:t>
            </a:r>
            <a:r>
              <a:rPr lang="en-GB" sz="1000" b="1" dirty="0" smtClean="0"/>
              <a:t>strong</a:t>
            </a:r>
            <a:r>
              <a:rPr lang="en-GB" sz="1000" dirty="0" smtClean="0"/>
              <a:t> and </a:t>
            </a:r>
            <a:r>
              <a:rPr lang="en-GB" sz="1000" b="1" dirty="0" smtClean="0"/>
              <a:t>shared</a:t>
            </a:r>
            <a:r>
              <a:rPr lang="en-GB" sz="1000" dirty="0" smtClean="0"/>
              <a:t> </a:t>
            </a:r>
            <a:r>
              <a:rPr lang="en-GB" sz="1000" b="1" dirty="0" smtClean="0"/>
              <a:t>management</a:t>
            </a:r>
            <a:r>
              <a:rPr lang="en-GB" sz="1000" dirty="0" smtClean="0"/>
              <a:t> of the </a:t>
            </a:r>
            <a:r>
              <a:rPr lang="en-GB" sz="1000" b="1" dirty="0" smtClean="0"/>
              <a:t>external borders</a:t>
            </a:r>
            <a:r>
              <a:rPr lang="en-GB" sz="1000" dirty="0" smtClean="0"/>
              <a:t>. To further increase security for Europe's citizens, the Commission is also proposing to introduce systematic checks against relevant databases for all people entering or exiting the Schengen area.</a:t>
            </a:r>
            <a:endParaRPr lang="en-US" sz="1000" b="0" i="0" u="none" strike="noStrike" kern="1200" baseline="0" dirty="0" smtClean="0">
              <a:solidFill>
                <a:schemeClr val="tx1"/>
              </a:solidFill>
              <a:latin typeface="Arial" charset="0"/>
              <a:ea typeface="+mn-ea"/>
              <a:cs typeface="+mn-cs"/>
            </a:endParaRPr>
          </a:p>
          <a:p>
            <a:pPr marL="0" indent="0">
              <a:buFontTx/>
              <a:buNone/>
            </a:pP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The Commission has tripled the presence at sea</a:t>
            </a:r>
            <a:r>
              <a:rPr lang="en-GB" sz="1000" b="0" i="0" u="none" strike="noStrike" kern="1200" baseline="0" dirty="0" smtClean="0">
                <a:solidFill>
                  <a:schemeClr val="tx1"/>
                </a:solidFill>
                <a:latin typeface="Arial" charset="0"/>
                <a:ea typeface="+mn-ea"/>
                <a:cs typeface="+mn-cs"/>
              </a:rPr>
              <a:t>. Thanks to this reinforced presence at sea, </a:t>
            </a:r>
            <a:r>
              <a:rPr lang="en-GB" sz="1000" b="1" i="0" u="none" strike="noStrike" kern="1200" baseline="0" dirty="0" smtClean="0">
                <a:solidFill>
                  <a:schemeClr val="tx1"/>
                </a:solidFill>
                <a:latin typeface="Arial" charset="0"/>
                <a:ea typeface="+mn-ea"/>
                <a:cs typeface="+mn-cs"/>
              </a:rPr>
              <a:t>many more lives have been saved</a:t>
            </a:r>
            <a:r>
              <a:rPr lang="en-GB" sz="1000" b="0" i="0" u="none" strike="noStrike" kern="1200" baseline="0" dirty="0" smtClean="0">
                <a:solidFill>
                  <a:schemeClr val="tx1"/>
                </a:solidFill>
                <a:latin typeface="Arial" charset="0"/>
                <a:ea typeface="+mn-ea"/>
                <a:cs typeface="+mn-cs"/>
              </a:rPr>
              <a:t>. As President </a:t>
            </a:r>
            <a:r>
              <a:rPr lang="en-GB" sz="1000" b="0" i="0" u="none" strike="noStrike" kern="1200" baseline="0" dirty="0" err="1" smtClean="0">
                <a:solidFill>
                  <a:schemeClr val="tx1"/>
                </a:solidFill>
                <a:latin typeface="Arial" charset="0"/>
                <a:ea typeface="+mn-ea"/>
                <a:cs typeface="+mn-cs"/>
              </a:rPr>
              <a:t>Juncker</a:t>
            </a:r>
            <a:r>
              <a:rPr lang="en-GB" sz="1000" b="0" i="0" u="none" strike="noStrike" kern="1200" baseline="0" dirty="0" smtClean="0">
                <a:solidFill>
                  <a:schemeClr val="tx1"/>
                </a:solidFill>
                <a:latin typeface="Arial" charset="0"/>
                <a:ea typeface="+mn-ea"/>
                <a:cs typeface="+mn-cs"/>
              </a:rPr>
              <a:t> said:" Every life lost is one too many, but many more have been rescued that would have been lost otherwise – an increase of 250%." </a:t>
            </a:r>
          </a:p>
          <a:p>
            <a:pPr marL="171450" indent="-171450">
              <a:buFontTx/>
              <a:buChar char="-"/>
            </a:pPr>
            <a:endParaRPr lang="en-US" sz="1000" b="1" u="sng"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47</a:t>
            </a:fld>
            <a:endParaRPr lang="en-GB"/>
          </a:p>
        </p:txBody>
      </p:sp>
    </p:spTree>
    <p:extLst>
      <p:ext uri="{BB962C8B-B14F-4D97-AF65-F5344CB8AC3E}">
        <p14:creationId xmlns:p14="http://schemas.microsoft.com/office/powerpoint/2010/main" val="305317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kern="1200" dirty="0" smtClean="0">
                <a:solidFill>
                  <a:schemeClr val="tx1"/>
                </a:solidFill>
                <a:effectLst/>
                <a:latin typeface="Arial" charset="0"/>
                <a:ea typeface="+mn-ea"/>
                <a:cs typeface="+mn-cs"/>
              </a:rPr>
              <a:t>Initiating laws &amp; policies</a:t>
            </a:r>
          </a:p>
          <a:p>
            <a:endParaRPr lang="en-GB" sz="1000" b="1" u="sng" dirty="0" smtClean="0"/>
          </a:p>
          <a:p>
            <a:r>
              <a:rPr lang="en-GB" sz="1000" kern="1200" dirty="0" smtClean="0">
                <a:solidFill>
                  <a:schemeClr val="tx1"/>
                </a:solidFill>
                <a:effectLst/>
                <a:latin typeface="Arial" charset="0"/>
                <a:ea typeface="+mn-ea"/>
                <a:cs typeface="+mn-cs"/>
              </a:rPr>
              <a:t>- The Commission has the </a:t>
            </a:r>
            <a:r>
              <a:rPr lang="en-GB" sz="1000" b="1" kern="1200" dirty="0" smtClean="0">
                <a:solidFill>
                  <a:schemeClr val="tx1"/>
                </a:solidFill>
                <a:effectLst/>
                <a:latin typeface="Arial" charset="0"/>
                <a:ea typeface="+mn-ea"/>
                <a:cs typeface="+mn-cs"/>
              </a:rPr>
              <a:t>right to</a:t>
            </a:r>
            <a:r>
              <a:rPr lang="en-GB" sz="1000" kern="1200" dirty="0" smtClean="0">
                <a:solidFill>
                  <a:schemeClr val="tx1"/>
                </a:solidFill>
                <a:effectLst/>
                <a:latin typeface="Arial" charset="0"/>
                <a:ea typeface="+mn-ea"/>
                <a:cs typeface="+mn-cs"/>
              </a:rPr>
              <a:t> </a:t>
            </a:r>
            <a:r>
              <a:rPr lang="en-GB" sz="1000" b="1" i="1" kern="1200" dirty="0" smtClean="0">
                <a:solidFill>
                  <a:schemeClr val="tx1"/>
                </a:solidFill>
                <a:effectLst/>
                <a:latin typeface="Arial" charset="0"/>
                <a:ea typeface="+mn-ea"/>
                <a:cs typeface="+mn-cs"/>
              </a:rPr>
              <a:t>propose</a:t>
            </a:r>
            <a:r>
              <a:rPr lang="en-GB" sz="1000" b="1" kern="120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new laws and policies</a:t>
            </a:r>
            <a:r>
              <a:rPr lang="en-GB" sz="1000" b="1" kern="120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on the matters contained in the treaties.</a:t>
            </a:r>
          </a:p>
          <a:p>
            <a:r>
              <a:rPr lang="en-GB" sz="1000" kern="1200" dirty="0" smtClean="0">
                <a:solidFill>
                  <a:schemeClr val="tx1"/>
                </a:solidFill>
                <a:effectLst/>
                <a:latin typeface="Arial" charset="0"/>
                <a:ea typeface="+mn-ea"/>
                <a:cs typeface="+mn-cs"/>
              </a:rPr>
              <a:t>- It can also be </a:t>
            </a:r>
            <a:r>
              <a:rPr lang="en-GB" sz="1000" b="1" i="1" kern="1200" dirty="0" smtClean="0">
                <a:solidFill>
                  <a:schemeClr val="tx1"/>
                </a:solidFill>
                <a:effectLst/>
                <a:latin typeface="Arial" charset="0"/>
                <a:ea typeface="+mn-ea"/>
                <a:cs typeface="+mn-cs"/>
              </a:rPr>
              <a:t>asked</a:t>
            </a:r>
            <a:r>
              <a:rPr lang="en-GB" sz="1000" b="1" kern="1200" dirty="0" smtClean="0">
                <a:solidFill>
                  <a:schemeClr val="tx1"/>
                </a:solidFill>
                <a:effectLst/>
                <a:latin typeface="Arial" charset="0"/>
                <a:ea typeface="+mn-ea"/>
                <a:cs typeface="+mn-cs"/>
              </a:rPr>
              <a:t>  to make a proposal</a:t>
            </a:r>
            <a:r>
              <a:rPr lang="en-GB" sz="1000" kern="1200" dirty="0" smtClean="0">
                <a:solidFill>
                  <a:schemeClr val="tx1"/>
                </a:solidFill>
                <a:effectLst/>
                <a:latin typeface="Arial" charset="0"/>
                <a:ea typeface="+mn-ea"/>
                <a:cs typeface="+mn-cs"/>
              </a:rPr>
              <a:t> – by the Council, the European Parliament, EU citizens, the European Investment Bank, European Central Bank and EU governments.</a:t>
            </a:r>
          </a:p>
          <a:p>
            <a:endParaRPr lang="en-GB" sz="1000" b="1" u="sng" dirty="0" smtClean="0"/>
          </a:p>
          <a:p>
            <a:r>
              <a:rPr lang="en-GB" sz="1000" b="1" u="sng" dirty="0" smtClean="0"/>
              <a:t>Institutional triangle</a:t>
            </a:r>
          </a:p>
          <a:p>
            <a:endParaRPr lang="en-GB" sz="1000" b="1" dirty="0" smtClean="0"/>
          </a:p>
          <a:p>
            <a:pPr lvl="0"/>
            <a:r>
              <a:rPr lang="en-GB" sz="1000" kern="1200" dirty="0" smtClean="0">
                <a:solidFill>
                  <a:schemeClr val="tx1"/>
                </a:solidFill>
                <a:effectLst/>
                <a:latin typeface="Arial" charset="0"/>
                <a:ea typeface="+mn-ea"/>
                <a:cs typeface="+mn-cs"/>
              </a:rPr>
              <a:t>- There are 3 institutions responsible for EU law-making :</a:t>
            </a:r>
          </a:p>
          <a:p>
            <a:pPr marL="457172" lvl="2" defTabSz="914346">
              <a:defRPr/>
            </a:pPr>
            <a:r>
              <a:rPr lang="en-GB" sz="1000" dirty="0" smtClean="0"/>
              <a:t>- European Commission</a:t>
            </a:r>
          </a:p>
          <a:p>
            <a:pPr lvl="1"/>
            <a:r>
              <a:rPr lang="en-GB" sz="1000" dirty="0" smtClean="0"/>
              <a:t>- European Parliament</a:t>
            </a:r>
          </a:p>
          <a:p>
            <a:pPr lvl="1"/>
            <a:r>
              <a:rPr lang="en-GB" sz="1000" dirty="0" smtClean="0"/>
              <a:t>- Council of the European Union</a:t>
            </a:r>
          </a:p>
          <a:p>
            <a:endParaRPr lang="en-GB" sz="1000" dirty="0" smtClean="0"/>
          </a:p>
          <a:p>
            <a:r>
              <a:rPr lang="en-GB" sz="1000" b="1" u="sng" dirty="0" smtClean="0"/>
              <a:t>European Parliament</a:t>
            </a:r>
            <a:r>
              <a:rPr lang="en-GB" sz="1000" u="sng" dirty="0" smtClean="0"/>
              <a:t> </a:t>
            </a:r>
          </a:p>
          <a:p>
            <a:endParaRPr lang="en-GB" sz="1000" dirty="0" smtClean="0"/>
          </a:p>
          <a:p>
            <a:r>
              <a:rPr lang="en-GB" sz="1000" u="sng" dirty="0" smtClean="0"/>
              <a:t>Tasks</a:t>
            </a:r>
            <a:r>
              <a:rPr lang="en-GB" sz="1000" dirty="0" smtClean="0"/>
              <a:t>: 	</a:t>
            </a:r>
          </a:p>
          <a:p>
            <a:pPr marL="231489" indent="-231489">
              <a:buFontTx/>
              <a:buAutoNum type="arabicParenR"/>
            </a:pPr>
            <a:r>
              <a:rPr lang="en-GB" sz="1000" dirty="0" smtClean="0"/>
              <a:t>Adopts and negotiates, jointly with the Council of the EU, </a:t>
            </a:r>
            <a:r>
              <a:rPr lang="en-GB" sz="1000" u="none" baseline="0" dirty="0" smtClean="0"/>
              <a:t>proposals for legislation </a:t>
            </a:r>
            <a:r>
              <a:rPr lang="en-GB" sz="1000" dirty="0" smtClean="0"/>
              <a:t>put forward by the Commission (</a:t>
            </a:r>
            <a:r>
              <a:rPr lang="en-GB" sz="1000" dirty="0" err="1" smtClean="0"/>
              <a:t>codecision</a:t>
            </a:r>
            <a:r>
              <a:rPr lang="en-GB" sz="1000" dirty="0" smtClean="0"/>
              <a:t>)</a:t>
            </a:r>
          </a:p>
          <a:p>
            <a:pPr marL="228587" indent="-228587">
              <a:buAutoNum type="arabicParenR" startAt="2"/>
            </a:pPr>
            <a:r>
              <a:rPr lang="en-GB" sz="1000" dirty="0" smtClean="0"/>
              <a:t>Controls and approves, together with the Council of the EU, the EU budget</a:t>
            </a:r>
          </a:p>
          <a:p>
            <a:pPr marL="228587" indent="-228587">
              <a:buAutoNum type="arabicParenR" startAt="2"/>
            </a:pPr>
            <a:r>
              <a:rPr lang="en-GB" sz="1000" dirty="0" smtClean="0"/>
              <a:t>Oversees</a:t>
            </a:r>
            <a:r>
              <a:rPr lang="en-GB" sz="1000" baseline="0" dirty="0" smtClean="0"/>
              <a:t> the work of</a:t>
            </a:r>
            <a:r>
              <a:rPr lang="en-GB" sz="1000" dirty="0" smtClean="0"/>
              <a:t> the Commission	</a:t>
            </a:r>
          </a:p>
          <a:p>
            <a:endParaRPr lang="en-GB" sz="1000" dirty="0" smtClean="0"/>
          </a:p>
          <a:p>
            <a:pPr defTabSz="925957">
              <a:defRPr/>
            </a:pPr>
            <a:r>
              <a:rPr lang="en-GB" sz="1000" dirty="0" smtClean="0"/>
              <a:t>-  Current term: 751 MEPs from 28 countries, elected for 5 years in May 2014.</a:t>
            </a:r>
          </a:p>
          <a:p>
            <a:endParaRPr lang="en-GB" sz="1000" dirty="0" smtClean="0"/>
          </a:p>
          <a:p>
            <a:r>
              <a:rPr lang="en-GB" sz="1000" u="sng" dirty="0" smtClean="0"/>
              <a:t>Follow-up questions:</a:t>
            </a:r>
          </a:p>
          <a:p>
            <a:endParaRPr lang="en-GB" sz="1000" dirty="0" smtClean="0"/>
          </a:p>
          <a:p>
            <a:r>
              <a:rPr lang="en-GB" sz="1000" dirty="0" smtClean="0"/>
              <a:t>-&gt; Who put the MEPs into office? </a:t>
            </a:r>
          </a:p>
          <a:p>
            <a:r>
              <a:rPr lang="en-GB" sz="1000" dirty="0" smtClean="0"/>
              <a:t>-&gt; Who</a:t>
            </a:r>
            <a:r>
              <a:rPr lang="en-GB" sz="1000" baseline="0" dirty="0" smtClean="0"/>
              <a:t> does</a:t>
            </a:r>
            <a:r>
              <a:rPr lang="en-GB" sz="1000" dirty="0" smtClean="0"/>
              <a:t> the Parliament represent?</a:t>
            </a:r>
          </a:p>
          <a:p>
            <a:r>
              <a:rPr lang="en-GB" sz="1000" dirty="0" smtClean="0"/>
              <a:t>-&gt; Who is the President of the Parliament?</a:t>
            </a:r>
          </a:p>
          <a:p>
            <a:endParaRPr lang="en-GB" sz="1000" b="1" dirty="0" smtClean="0"/>
          </a:p>
          <a:p>
            <a:r>
              <a:rPr lang="en-GB" sz="1000" b="1" u="sng" dirty="0" smtClean="0"/>
              <a:t>Council of the European Union</a:t>
            </a:r>
            <a:r>
              <a:rPr lang="en-GB" sz="1000" u="sng" dirty="0" smtClean="0"/>
              <a:t> </a:t>
            </a:r>
          </a:p>
          <a:p>
            <a:endParaRPr lang="en-GB" sz="1000" dirty="0" smtClean="0"/>
          </a:p>
          <a:p>
            <a:r>
              <a:rPr lang="en-GB" sz="1000" u="sng" dirty="0" smtClean="0"/>
              <a:t>Tasks:</a:t>
            </a:r>
          </a:p>
          <a:p>
            <a:pPr marL="231489" indent="-231489">
              <a:buFontTx/>
              <a:buAutoNum type="arabicParenR"/>
            </a:pPr>
            <a:r>
              <a:rPr lang="en-GB" sz="1000" dirty="0" smtClean="0"/>
              <a:t>Adopts and negotiates, jointly with the European Parliament, </a:t>
            </a:r>
            <a:r>
              <a:rPr lang="en-GB" sz="1000" u="none" baseline="0" dirty="0" smtClean="0"/>
              <a:t>proposals for legislation </a:t>
            </a:r>
            <a:r>
              <a:rPr lang="en-GB" sz="1000" dirty="0" smtClean="0"/>
              <a:t>put forward by the Commission  (</a:t>
            </a:r>
            <a:r>
              <a:rPr lang="en-GB" sz="1000" dirty="0" err="1" smtClean="0"/>
              <a:t>codecision</a:t>
            </a:r>
            <a:r>
              <a:rPr lang="en-GB" sz="1000" dirty="0" smtClean="0"/>
              <a:t>)</a:t>
            </a:r>
          </a:p>
          <a:p>
            <a:pPr marL="231489" indent="-231489" defTabSz="914346">
              <a:buFontTx/>
              <a:buAutoNum type="arabicParenR"/>
              <a:defRPr/>
            </a:pPr>
            <a:r>
              <a:rPr lang="en-GB" sz="1000" dirty="0" smtClean="0"/>
              <a:t>Adopts, jointly with the European Parliament, the EU budget</a:t>
            </a:r>
          </a:p>
          <a:p>
            <a:pPr marL="231489" indent="-231489">
              <a:buFontTx/>
              <a:buAutoNum type="arabicParenR"/>
            </a:pPr>
            <a:r>
              <a:rPr lang="en-GB" sz="1000" dirty="0" smtClean="0"/>
              <a:t>Coordinates national policies</a:t>
            </a:r>
          </a:p>
          <a:p>
            <a:pPr marL="231489" indent="-231489">
              <a:buFontTx/>
              <a:buAutoNum type="arabicParenR"/>
            </a:pPr>
            <a:r>
              <a:rPr lang="en-GB" sz="1000" dirty="0" smtClean="0"/>
              <a:t>Develops the EU's common foreign and security policy, on the basis of guidelines set by the European Council</a:t>
            </a:r>
          </a:p>
          <a:p>
            <a:pPr marL="457172" lvl="1"/>
            <a:r>
              <a:rPr lang="en-GB" sz="1000" dirty="0" smtClean="0"/>
              <a:t>4.1) Ensures the unity, consistency and effectiveness, together with the </a:t>
            </a:r>
            <a:r>
              <a:rPr lang="en-GB" sz="1000" b="1" dirty="0" smtClean="0"/>
              <a:t>High Representative</a:t>
            </a:r>
            <a:r>
              <a:rPr lang="en-GB" sz="1000" dirty="0" smtClean="0"/>
              <a:t>, of the EU's foreign policy</a:t>
            </a:r>
          </a:p>
          <a:p>
            <a:pPr marL="231489" indent="-231489">
              <a:buFontTx/>
              <a:buAutoNum type="arabicParenR"/>
            </a:pPr>
            <a:r>
              <a:rPr lang="en-GB" sz="1000" dirty="0" smtClean="0"/>
              <a:t>Concludes international agreements</a:t>
            </a:r>
          </a:p>
          <a:p>
            <a:pPr marL="173616" indent="-173616">
              <a:buFontTx/>
              <a:buChar char="-"/>
            </a:pPr>
            <a:endParaRPr lang="en-GB" sz="1000" dirty="0" smtClean="0"/>
          </a:p>
          <a:p>
            <a:pPr lvl="0"/>
            <a:r>
              <a:rPr lang="en-GB" sz="1000" kern="1200" dirty="0" smtClean="0">
                <a:solidFill>
                  <a:schemeClr val="tx1"/>
                </a:solidFill>
                <a:effectLst/>
                <a:latin typeface="Arial" charset="0"/>
                <a:ea typeface="+mn-ea"/>
                <a:cs typeface="+mn-cs"/>
              </a:rPr>
              <a:t>- Consists of </a:t>
            </a:r>
            <a:r>
              <a:rPr lang="en-GB" sz="1000" b="1" kern="1200" dirty="0" smtClean="0">
                <a:solidFill>
                  <a:schemeClr val="tx1"/>
                </a:solidFill>
                <a:effectLst/>
                <a:latin typeface="Arial" charset="0"/>
                <a:ea typeface="+mn-ea"/>
                <a:cs typeface="+mn-cs"/>
              </a:rPr>
              <a:t>national ministers </a:t>
            </a:r>
            <a:r>
              <a:rPr lang="en-GB" sz="1000" kern="1200" dirty="0" smtClean="0">
                <a:solidFill>
                  <a:schemeClr val="tx1"/>
                </a:solidFill>
                <a:effectLst/>
                <a:latin typeface="Arial" charset="0"/>
                <a:ea typeface="+mn-ea"/>
                <a:cs typeface="+mn-cs"/>
              </a:rPr>
              <a:t>from each EU country</a:t>
            </a:r>
          </a:p>
          <a:p>
            <a:pPr lvl="0"/>
            <a:r>
              <a:rPr lang="en-GB" sz="1000" kern="1200" dirty="0" smtClean="0">
                <a:solidFill>
                  <a:schemeClr val="tx1"/>
                </a:solidFill>
                <a:effectLst/>
                <a:latin typeface="Arial" charset="0"/>
                <a:ea typeface="+mn-ea"/>
                <a:cs typeface="+mn-cs"/>
              </a:rPr>
              <a:t>- Its work is directed by a different EU member country every 6 months. The country doing this is said to hold the </a:t>
            </a:r>
            <a:r>
              <a:rPr lang="en-GB" sz="1000" b="1" kern="1200" dirty="0" smtClean="0">
                <a:solidFill>
                  <a:schemeClr val="tx1"/>
                </a:solidFill>
                <a:effectLst/>
                <a:latin typeface="Arial" charset="0"/>
                <a:ea typeface="+mn-ea"/>
                <a:cs typeface="+mn-cs"/>
              </a:rPr>
              <a:t>presidency</a:t>
            </a:r>
            <a:r>
              <a:rPr lang="en-GB" sz="1000" kern="1200" dirty="0" smtClean="0">
                <a:solidFill>
                  <a:schemeClr val="tx1"/>
                </a:solidFill>
                <a:effectLst/>
                <a:latin typeface="Arial" charset="0"/>
                <a:ea typeface="+mn-ea"/>
                <a:cs typeface="+mn-cs"/>
              </a:rPr>
              <a:t> of the Council</a:t>
            </a:r>
          </a:p>
          <a:p>
            <a:pPr lvl="0"/>
            <a:r>
              <a:rPr lang="en-GB" sz="1000" kern="1200" dirty="0" smtClean="0">
                <a:solidFill>
                  <a:schemeClr val="tx1"/>
                </a:solidFill>
                <a:effectLst/>
                <a:latin typeface="Arial" charset="0"/>
                <a:ea typeface="+mn-ea"/>
                <a:cs typeface="+mn-cs"/>
              </a:rPr>
              <a:t>- To make this task easier, this country is </a:t>
            </a:r>
            <a:r>
              <a:rPr lang="en-GB" sz="1000" b="1" kern="1200" dirty="0" smtClean="0">
                <a:solidFill>
                  <a:schemeClr val="tx1"/>
                </a:solidFill>
                <a:effectLst/>
                <a:latin typeface="Arial" charset="0"/>
                <a:ea typeface="+mn-ea"/>
                <a:cs typeface="+mn-cs"/>
              </a:rPr>
              <a:t>helped by the preceding and successor presidency holders</a:t>
            </a:r>
            <a:endParaRPr lang="en-GB" sz="1000" kern="1200" dirty="0" smtClean="0">
              <a:solidFill>
                <a:schemeClr val="tx1"/>
              </a:solidFill>
              <a:effectLst/>
              <a:latin typeface="Arial" charset="0"/>
              <a:ea typeface="+mn-ea"/>
              <a:cs typeface="+mn-cs"/>
            </a:endParaRPr>
          </a:p>
          <a:p>
            <a:pPr lvl="0"/>
            <a:r>
              <a:rPr lang="en-GB" sz="1000" kern="1200" dirty="0" smtClean="0">
                <a:solidFill>
                  <a:schemeClr val="tx1"/>
                </a:solidFill>
                <a:effectLst/>
                <a:latin typeface="Arial" charset="0"/>
                <a:ea typeface="+mn-ea"/>
                <a:cs typeface="+mn-cs"/>
              </a:rPr>
              <a:t>- This group of 3 countries (the </a:t>
            </a:r>
            <a:r>
              <a:rPr lang="en-GB" sz="1000" b="1" kern="1200" dirty="0" smtClean="0">
                <a:solidFill>
                  <a:schemeClr val="tx1"/>
                </a:solidFill>
                <a:effectLst/>
                <a:latin typeface="Arial" charset="0"/>
                <a:ea typeface="+mn-ea"/>
                <a:cs typeface="+mn-cs"/>
              </a:rPr>
              <a:t>'trio'</a:t>
            </a:r>
            <a:r>
              <a:rPr lang="en-GB" sz="1000" kern="1200" dirty="0" smtClean="0">
                <a:solidFill>
                  <a:schemeClr val="tx1"/>
                </a:solidFill>
                <a:effectLst/>
                <a:latin typeface="Arial" charset="0"/>
                <a:ea typeface="+mn-ea"/>
                <a:cs typeface="+mn-cs"/>
              </a:rPr>
              <a:t>) works together closely, coordinating</a:t>
            </a:r>
            <a:r>
              <a:rPr lang="en-GB" sz="1000" b="1" kern="1200" dirty="0" smtClean="0">
                <a:solidFill>
                  <a:schemeClr val="tx1"/>
                </a:solidFill>
                <a:effectLst/>
                <a:latin typeface="Arial" charset="0"/>
                <a:ea typeface="+mn-ea"/>
                <a:cs typeface="+mn-cs"/>
              </a:rPr>
              <a:t> longer-term goals</a:t>
            </a:r>
            <a:r>
              <a:rPr lang="en-GB" sz="1000" kern="1200" dirty="0" smtClean="0">
                <a:solidFill>
                  <a:schemeClr val="tx1"/>
                </a:solidFill>
                <a:effectLst/>
                <a:latin typeface="Arial" charset="0"/>
                <a:ea typeface="+mn-ea"/>
                <a:cs typeface="+mn-cs"/>
              </a:rPr>
              <a:t> and preparing a </a:t>
            </a:r>
            <a:r>
              <a:rPr lang="en-GB" sz="1000" b="1" kern="1200" dirty="0" smtClean="0">
                <a:solidFill>
                  <a:schemeClr val="tx1"/>
                </a:solidFill>
                <a:effectLst/>
                <a:latin typeface="Arial" charset="0"/>
                <a:ea typeface="+mn-ea"/>
                <a:cs typeface="+mn-cs"/>
              </a:rPr>
              <a:t>common  agenda </a:t>
            </a:r>
            <a:r>
              <a:rPr lang="en-GB" sz="1000" b="0" kern="1200" dirty="0" smtClean="0">
                <a:solidFill>
                  <a:schemeClr val="tx1"/>
                </a:solidFill>
                <a:effectLst/>
                <a:latin typeface="Arial" charset="0"/>
                <a:ea typeface="+mn-ea"/>
                <a:cs typeface="+mn-cs"/>
              </a:rPr>
              <a:t>of</a:t>
            </a:r>
            <a:r>
              <a:rPr lang="en-GB" sz="1000" b="1" kern="1200" dirty="0" smtClean="0">
                <a:solidFill>
                  <a:schemeClr val="tx1"/>
                </a:solidFill>
                <a:effectLst/>
                <a:latin typeface="Arial" charset="0"/>
                <a:ea typeface="+mn-ea"/>
                <a:cs typeface="+mn-cs"/>
              </a:rPr>
              <a:t> </a:t>
            </a:r>
            <a:r>
              <a:rPr lang="en-GB" sz="1000" kern="1200" dirty="0" smtClean="0">
                <a:solidFill>
                  <a:schemeClr val="tx1"/>
                </a:solidFill>
                <a:effectLst/>
                <a:latin typeface="Arial" charset="0"/>
                <a:ea typeface="+mn-ea"/>
                <a:cs typeface="+mn-cs"/>
              </a:rPr>
              <a:t>major issues to be addressed by the Council over an 18 month period.</a:t>
            </a:r>
          </a:p>
          <a:p>
            <a:r>
              <a:rPr lang="en-GB" sz="1000" kern="1200" dirty="0" smtClean="0">
                <a:solidFill>
                  <a:schemeClr val="tx1"/>
                </a:solidFill>
                <a:effectLst/>
                <a:latin typeface="Arial" charset="0"/>
                <a:ea typeface="+mn-ea"/>
                <a:cs typeface="+mn-cs"/>
              </a:rPr>
              <a:t> </a:t>
            </a:r>
            <a:endParaRPr lang="de-DE" sz="1000" dirty="0" smtClean="0"/>
          </a:p>
          <a:p>
            <a:r>
              <a:rPr lang="en-GB" sz="1000" u="sng" dirty="0" smtClean="0"/>
              <a:t>Follow-up questions:</a:t>
            </a:r>
          </a:p>
          <a:p>
            <a:endParaRPr lang="de-DE" sz="1000" dirty="0" smtClean="0"/>
          </a:p>
          <a:p>
            <a:r>
              <a:rPr lang="en-GB" sz="1000" dirty="0" smtClean="0"/>
              <a:t>-&gt; Who</a:t>
            </a:r>
            <a:r>
              <a:rPr lang="en-GB" sz="1000" baseline="0" dirty="0" smtClean="0"/>
              <a:t> does</a:t>
            </a:r>
            <a:r>
              <a:rPr lang="en-GB" sz="1000" dirty="0" smtClean="0"/>
              <a:t> the Council represent?</a:t>
            </a:r>
          </a:p>
          <a:p>
            <a:r>
              <a:rPr lang="en-GB" sz="1000" dirty="0" smtClean="0"/>
              <a:t>-&gt; Who put the ministers into office?</a:t>
            </a:r>
          </a:p>
          <a:p>
            <a:endParaRPr lang="en-US" sz="1000" dirty="0" smtClean="0"/>
          </a:p>
          <a:p>
            <a:r>
              <a:rPr lang="en-US" sz="1000" b="1" baseline="0" dirty="0" smtClean="0"/>
              <a:t> </a:t>
            </a:r>
            <a:endParaRPr lang="en-US" sz="1000" b="1" dirty="0" smtClean="0"/>
          </a:p>
          <a:p>
            <a:pPr marL="0" indent="0">
              <a:buFontTx/>
              <a:buNone/>
            </a:pPr>
            <a:r>
              <a:rPr lang="en-US" sz="1000" b="1" dirty="0" smtClean="0"/>
              <a:t>Committee of the Regions</a:t>
            </a:r>
          </a:p>
          <a:p>
            <a:pPr marL="171450" indent="-171450">
              <a:buFontTx/>
              <a:buChar char="-"/>
            </a:pPr>
            <a:r>
              <a:rPr lang="en-GB" sz="1000" b="0" i="0" u="none" strike="noStrike" kern="1200" baseline="0" dirty="0" smtClean="0">
                <a:solidFill>
                  <a:schemeClr val="tx1"/>
                </a:solidFill>
                <a:latin typeface="Arial" charset="0"/>
                <a:ea typeface="+mn-ea"/>
                <a:cs typeface="+mn-cs"/>
              </a:rPr>
              <a:t>The Committee of the Regions (</a:t>
            </a:r>
            <a:r>
              <a:rPr lang="en-GB" sz="1000" b="0" i="0" u="none" strike="noStrike" kern="1200" baseline="0" dirty="0" err="1" smtClean="0">
                <a:solidFill>
                  <a:schemeClr val="tx1"/>
                </a:solidFill>
                <a:latin typeface="Arial" charset="0"/>
                <a:ea typeface="+mn-ea"/>
                <a:cs typeface="+mn-cs"/>
              </a:rPr>
              <a:t>CoR</a:t>
            </a:r>
            <a:r>
              <a:rPr lang="en-GB" sz="1000" b="0" i="0" u="none" strike="noStrike" kern="1200" baseline="0" dirty="0" smtClean="0">
                <a:solidFill>
                  <a:schemeClr val="tx1"/>
                </a:solidFill>
                <a:latin typeface="Arial" charset="0"/>
                <a:ea typeface="+mn-ea"/>
                <a:cs typeface="+mn-cs"/>
              </a:rPr>
              <a:t>) consists of </a:t>
            </a:r>
            <a:r>
              <a:rPr lang="en-GB" sz="1000" b="1" i="0" u="none" strike="noStrike" kern="1200" baseline="0" dirty="0" smtClean="0">
                <a:solidFill>
                  <a:schemeClr val="tx1"/>
                </a:solidFill>
                <a:latin typeface="Arial" charset="0"/>
                <a:ea typeface="+mn-ea"/>
                <a:cs typeface="+mn-cs"/>
              </a:rPr>
              <a:t>representatives</a:t>
            </a:r>
            <a:r>
              <a:rPr lang="en-GB" sz="1000" b="0" i="0" u="none" strike="noStrike" kern="1200" baseline="0" dirty="0" smtClean="0">
                <a:solidFill>
                  <a:schemeClr val="tx1"/>
                </a:solidFill>
                <a:latin typeface="Arial" charset="0"/>
                <a:ea typeface="+mn-ea"/>
                <a:cs typeface="+mn-cs"/>
              </a:rPr>
              <a:t> of regional and local government. </a:t>
            </a:r>
          </a:p>
          <a:p>
            <a:pPr marL="171450" indent="-171450">
              <a:buFontTx/>
              <a:buChar char="-"/>
            </a:pPr>
            <a:r>
              <a:rPr lang="en-GB" sz="1000" b="0" i="0" u="none" strike="noStrike" kern="1200" baseline="0" dirty="0" smtClean="0">
                <a:solidFill>
                  <a:schemeClr val="tx1"/>
                </a:solidFill>
                <a:latin typeface="Arial" charset="0"/>
                <a:ea typeface="+mn-ea"/>
                <a:cs typeface="+mn-cs"/>
              </a:rPr>
              <a:t>They are proposed by the Member States and appointed by the Council for a 5‑year term. </a:t>
            </a:r>
          </a:p>
          <a:p>
            <a:pPr marL="171450" indent="-171450">
              <a:buFontTx/>
              <a:buChar char="-"/>
            </a:pPr>
            <a:r>
              <a:rPr lang="en-GB" sz="1000" b="0" i="0" u="none" strike="noStrike" kern="1200" baseline="0" dirty="0" smtClean="0">
                <a:solidFill>
                  <a:schemeClr val="tx1"/>
                </a:solidFill>
                <a:latin typeface="Arial" charset="0"/>
                <a:ea typeface="+mn-ea"/>
                <a:cs typeface="+mn-cs"/>
              </a:rPr>
              <a:t>The Council and Commission must </a:t>
            </a:r>
            <a:r>
              <a:rPr lang="en-GB" sz="1000" b="1" i="0" u="none" strike="noStrike" kern="1200" baseline="0" dirty="0" smtClean="0">
                <a:solidFill>
                  <a:schemeClr val="tx1"/>
                </a:solidFill>
                <a:latin typeface="Arial" charset="0"/>
                <a:ea typeface="+mn-ea"/>
                <a:cs typeface="+mn-cs"/>
              </a:rPr>
              <a:t>consult</a:t>
            </a:r>
            <a:r>
              <a:rPr lang="en-GB" sz="1000" b="0" i="0" u="none" strike="noStrike" kern="1200" baseline="0" dirty="0" smtClean="0">
                <a:solidFill>
                  <a:schemeClr val="tx1"/>
                </a:solidFill>
                <a:latin typeface="Arial" charset="0"/>
                <a:ea typeface="+mn-ea"/>
                <a:cs typeface="+mn-cs"/>
              </a:rPr>
              <a:t> the </a:t>
            </a:r>
            <a:r>
              <a:rPr lang="en-GB" sz="1000" b="0" i="0" u="none" strike="noStrike" kern="1200" baseline="0" dirty="0" err="1" smtClean="0">
                <a:solidFill>
                  <a:schemeClr val="tx1"/>
                </a:solidFill>
                <a:latin typeface="Arial" charset="0"/>
                <a:ea typeface="+mn-ea"/>
                <a:cs typeface="+mn-cs"/>
              </a:rPr>
              <a:t>CoR</a:t>
            </a:r>
            <a:r>
              <a:rPr lang="en-GB" sz="1000" b="0" i="0" u="none" strike="noStrike" kern="1200" baseline="0" dirty="0" smtClean="0">
                <a:solidFill>
                  <a:schemeClr val="tx1"/>
                </a:solidFill>
                <a:latin typeface="Arial" charset="0"/>
                <a:ea typeface="+mn-ea"/>
                <a:cs typeface="+mn-cs"/>
              </a:rPr>
              <a:t> on matters of relevance to the regions, and it may also issue </a:t>
            </a:r>
            <a:r>
              <a:rPr lang="en-GB" sz="1000" b="1" i="0" u="none" strike="noStrike" kern="1200" baseline="0" dirty="0" smtClean="0">
                <a:solidFill>
                  <a:schemeClr val="tx1"/>
                </a:solidFill>
                <a:latin typeface="Arial" charset="0"/>
                <a:ea typeface="+mn-ea"/>
                <a:cs typeface="+mn-cs"/>
              </a:rPr>
              <a:t>opinions</a:t>
            </a:r>
            <a:r>
              <a:rPr lang="en-GB" sz="1000" b="0" i="0" u="none" strike="noStrike" kern="1200" baseline="0" dirty="0" smtClean="0">
                <a:solidFill>
                  <a:schemeClr val="tx1"/>
                </a:solidFill>
                <a:latin typeface="Arial" charset="0"/>
                <a:ea typeface="+mn-ea"/>
                <a:cs typeface="+mn-cs"/>
              </a:rPr>
              <a:t> on its own initiative. </a:t>
            </a:r>
          </a:p>
          <a:p>
            <a:pPr marL="0" indent="0">
              <a:buFontTx/>
              <a:buNone/>
            </a:pPr>
            <a:endParaRPr lang="en-US" sz="1000" dirty="0" smtClean="0"/>
          </a:p>
          <a:p>
            <a:pPr marL="0" indent="0">
              <a:buFontTx/>
              <a:buNone/>
            </a:pPr>
            <a:r>
              <a:rPr lang="en-US" sz="1000" b="1" dirty="0" smtClean="0"/>
              <a:t>European</a:t>
            </a:r>
            <a:r>
              <a:rPr lang="en-US" sz="1000" b="1" baseline="0" dirty="0" smtClean="0"/>
              <a:t> Economic and Social Committee</a:t>
            </a:r>
          </a:p>
          <a:p>
            <a:pPr marL="171450" indent="-171450">
              <a:buFontTx/>
              <a:buChar char="-"/>
            </a:pPr>
            <a:r>
              <a:rPr lang="en-GB" sz="1000" dirty="0" smtClean="0"/>
              <a:t>The European Economic and Social Committee (EESC) is a </a:t>
            </a:r>
            <a:r>
              <a:rPr lang="en-GB" sz="1000" b="1" dirty="0" smtClean="0"/>
              <a:t>consultative body</a:t>
            </a:r>
            <a:r>
              <a:rPr lang="en-GB" sz="1000" dirty="0" smtClean="0"/>
              <a:t> that gives representatives of Europe's socio-occupational interest groups and others, a formal platform to express their points of views on EU issues.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0" i="0" u="none" strike="noStrike" kern="1200" baseline="0" dirty="0" smtClean="0">
                <a:solidFill>
                  <a:schemeClr val="tx1"/>
                </a:solidFill>
                <a:latin typeface="Arial" charset="0"/>
                <a:ea typeface="+mn-ea"/>
                <a:cs typeface="+mn-cs"/>
              </a:rPr>
              <a:t>Its members are appointed by the Council for a </a:t>
            </a:r>
            <a:r>
              <a:rPr lang="en-GB" sz="1000" b="1" i="0" u="none" strike="noStrike" kern="1200" baseline="0" dirty="0" smtClean="0">
                <a:solidFill>
                  <a:schemeClr val="tx1"/>
                </a:solidFill>
                <a:latin typeface="Arial" charset="0"/>
                <a:ea typeface="+mn-ea"/>
                <a:cs typeface="+mn-cs"/>
              </a:rPr>
              <a:t>5-year term</a:t>
            </a:r>
            <a:r>
              <a:rPr lang="en-GB" sz="1000" b="0" i="0" u="none" strike="noStrike" kern="1200" baseline="0" dirty="0" smtClean="0">
                <a:solidFill>
                  <a:schemeClr val="tx1"/>
                </a:solidFill>
                <a:latin typeface="Arial" charset="0"/>
                <a:ea typeface="+mn-ea"/>
                <a:cs typeface="+mn-cs"/>
              </a:rPr>
              <a:t>. </a:t>
            </a:r>
            <a:endParaRPr lang="en-GB" sz="1000" dirty="0" smtClean="0"/>
          </a:p>
          <a:p>
            <a:pPr marL="171450" indent="-171450">
              <a:buFontTx/>
              <a:buChar char="-"/>
            </a:pPr>
            <a:r>
              <a:rPr lang="en-GB" sz="1000" dirty="0" smtClean="0"/>
              <a:t>Its </a:t>
            </a:r>
            <a:r>
              <a:rPr lang="en-GB" sz="1000" b="1" dirty="0" smtClean="0"/>
              <a:t>opinions </a:t>
            </a:r>
            <a:r>
              <a:rPr lang="en-GB" sz="1000" dirty="0" smtClean="0"/>
              <a:t>are forwarded to the Council, the European Commission and the European Parliament. </a:t>
            </a:r>
            <a:endParaRPr lang="en-US" sz="1000" dirty="0" smtClean="0"/>
          </a:p>
          <a:p>
            <a:pPr marL="171450" indent="-171450">
              <a:buFontTx/>
              <a:buChar char="-"/>
            </a:pPr>
            <a:endParaRPr lang="en-US" sz="1000" dirty="0" smtClean="0"/>
          </a:p>
          <a:p>
            <a:pPr marL="0" indent="0">
              <a:buFontTx/>
              <a:buNone/>
            </a:pPr>
            <a:endParaRPr lang="en-US" sz="1000" b="1" u="sng" dirty="0" smtClean="0"/>
          </a:p>
          <a:p>
            <a:pPr marL="0" indent="0">
              <a:buFontTx/>
              <a:buNone/>
            </a:pPr>
            <a:r>
              <a:rPr lang="en-US" sz="1000" b="1" dirty="0" smtClean="0"/>
              <a:t>Court of Justice</a:t>
            </a:r>
            <a:endParaRPr lang="en-US" sz="1000" dirty="0" smtClean="0"/>
          </a:p>
          <a:p>
            <a:pPr marL="171450" indent="-171450">
              <a:buFontTx/>
              <a:buChar char="-"/>
            </a:pPr>
            <a:r>
              <a:rPr lang="en-GB" sz="1000" b="0" i="0" u="none" strike="noStrike" kern="1200" baseline="0" dirty="0" smtClean="0">
                <a:solidFill>
                  <a:schemeClr val="tx1"/>
                </a:solidFill>
                <a:latin typeface="Arial" charset="0"/>
                <a:ea typeface="+mn-ea"/>
                <a:cs typeface="+mn-cs"/>
              </a:rPr>
              <a:t>Located in Luxembourg, is made up of </a:t>
            </a:r>
            <a:r>
              <a:rPr lang="en-GB" sz="1000" b="1" i="0" u="none" strike="noStrike" kern="1200" baseline="0" dirty="0" smtClean="0">
                <a:solidFill>
                  <a:schemeClr val="tx1"/>
                </a:solidFill>
                <a:latin typeface="Arial" charset="0"/>
                <a:ea typeface="+mn-ea"/>
                <a:cs typeface="+mn-cs"/>
              </a:rPr>
              <a:t>one judge from each EU country</a:t>
            </a:r>
            <a:r>
              <a:rPr lang="en-GB" sz="1000" b="0" i="0" u="none" strike="noStrike" kern="1200" baseline="0" dirty="0" smtClean="0">
                <a:solidFill>
                  <a:schemeClr val="tx1"/>
                </a:solidFill>
                <a:latin typeface="Arial" charset="0"/>
                <a:ea typeface="+mn-ea"/>
                <a:cs typeface="+mn-cs"/>
              </a:rPr>
              <a:t>, assisted by eight advocates-general. </a:t>
            </a:r>
          </a:p>
          <a:p>
            <a:pPr marL="171450" indent="-171450">
              <a:buFontTx/>
              <a:buChar char="-"/>
            </a:pPr>
            <a:r>
              <a:rPr lang="en-GB" sz="1000" b="0" i="0" u="none" strike="noStrike" kern="1200" baseline="0" dirty="0" smtClean="0">
                <a:solidFill>
                  <a:schemeClr val="tx1"/>
                </a:solidFill>
                <a:latin typeface="Arial" charset="0"/>
                <a:ea typeface="+mn-ea"/>
                <a:cs typeface="+mn-cs"/>
              </a:rPr>
              <a:t>They are appointed by joint agreement of the governments of the Member States for a renewable term of </a:t>
            </a:r>
            <a:r>
              <a:rPr lang="en-GB" sz="1000" b="1" i="0" u="none" strike="noStrike" kern="1200" baseline="0" dirty="0" smtClean="0">
                <a:solidFill>
                  <a:schemeClr val="tx1"/>
                </a:solidFill>
                <a:latin typeface="Arial" charset="0"/>
                <a:ea typeface="+mn-ea"/>
                <a:cs typeface="+mn-cs"/>
              </a:rPr>
              <a:t>6 years</a:t>
            </a:r>
            <a:r>
              <a:rPr lang="en-GB" sz="1000" b="0" i="0" u="none" strike="noStrike" kern="1200" baseline="0" dirty="0" smtClean="0">
                <a:solidFill>
                  <a:schemeClr val="tx1"/>
                </a:solidFill>
                <a:latin typeface="Arial" charset="0"/>
                <a:ea typeface="+mn-ea"/>
                <a:cs typeface="+mn-cs"/>
              </a:rPr>
              <a:t>. </a:t>
            </a:r>
          </a:p>
          <a:p>
            <a:pPr marL="171450" indent="-171450">
              <a:buFontTx/>
              <a:buChar char="-"/>
            </a:pPr>
            <a:r>
              <a:rPr lang="en-GB" sz="1000" b="0" i="0" u="none" strike="noStrike" kern="1200" baseline="0" dirty="0" smtClean="0">
                <a:solidFill>
                  <a:schemeClr val="tx1"/>
                </a:solidFill>
                <a:latin typeface="Arial" charset="0"/>
                <a:ea typeface="+mn-ea"/>
                <a:cs typeface="+mn-cs"/>
              </a:rPr>
              <a:t>The Court’s role is to ensure that </a:t>
            </a:r>
            <a:r>
              <a:rPr lang="en-GB" sz="1000" b="1" i="0" u="none" strike="noStrike" kern="1200" baseline="0" dirty="0" smtClean="0">
                <a:solidFill>
                  <a:schemeClr val="tx1"/>
                </a:solidFill>
                <a:latin typeface="Arial" charset="0"/>
                <a:ea typeface="+mn-ea"/>
                <a:cs typeface="+mn-cs"/>
              </a:rPr>
              <a:t>EU law is complied </a:t>
            </a:r>
            <a:r>
              <a:rPr lang="en-GB" sz="1000" b="0" i="0" u="none" strike="noStrike" kern="1200" baseline="0" dirty="0" smtClean="0">
                <a:solidFill>
                  <a:schemeClr val="tx1"/>
                </a:solidFill>
                <a:latin typeface="Arial" charset="0"/>
                <a:ea typeface="+mn-ea"/>
                <a:cs typeface="+mn-cs"/>
              </a:rPr>
              <a:t>with, and that the </a:t>
            </a:r>
            <a:r>
              <a:rPr lang="en-GB" sz="1000" b="1" i="0" u="none" strike="noStrike" kern="1200" baseline="0" dirty="0" smtClean="0">
                <a:solidFill>
                  <a:schemeClr val="tx1"/>
                </a:solidFill>
                <a:latin typeface="Arial" charset="0"/>
                <a:ea typeface="+mn-ea"/>
                <a:cs typeface="+mn-cs"/>
              </a:rPr>
              <a:t>Treaties</a:t>
            </a:r>
            <a:r>
              <a:rPr lang="en-GB" sz="1000" b="0" i="0" u="none" strike="noStrike" kern="1200" baseline="0" dirty="0" smtClean="0">
                <a:solidFill>
                  <a:schemeClr val="tx1"/>
                </a:solidFill>
                <a:latin typeface="Arial" charset="0"/>
                <a:ea typeface="+mn-ea"/>
                <a:cs typeface="+mn-cs"/>
              </a:rPr>
              <a:t> are correctly </a:t>
            </a:r>
            <a:r>
              <a:rPr lang="en-GB" sz="1000" b="1" i="0" u="none" strike="noStrike" kern="1200" baseline="0" dirty="0" smtClean="0">
                <a:solidFill>
                  <a:schemeClr val="tx1"/>
                </a:solidFill>
                <a:latin typeface="Arial" charset="0"/>
                <a:ea typeface="+mn-ea"/>
                <a:cs typeface="+mn-cs"/>
              </a:rPr>
              <a:t>interpreted</a:t>
            </a:r>
            <a:r>
              <a:rPr lang="en-GB" sz="1000" b="0" i="0" u="none" strike="noStrike" kern="1200" baseline="0" dirty="0" smtClean="0">
                <a:solidFill>
                  <a:schemeClr val="tx1"/>
                </a:solidFill>
                <a:latin typeface="Arial" charset="0"/>
                <a:ea typeface="+mn-ea"/>
                <a:cs typeface="+mn-cs"/>
              </a:rPr>
              <a:t> and </a:t>
            </a:r>
            <a:r>
              <a:rPr lang="en-GB" sz="1000" b="1" i="0" u="none" strike="noStrike" kern="1200" baseline="0" dirty="0" smtClean="0">
                <a:solidFill>
                  <a:schemeClr val="tx1"/>
                </a:solidFill>
                <a:latin typeface="Arial" charset="0"/>
                <a:ea typeface="+mn-ea"/>
                <a:cs typeface="+mn-cs"/>
              </a:rPr>
              <a:t>applied</a:t>
            </a:r>
            <a:r>
              <a:rPr lang="en-GB" sz="1000" b="0" i="0" u="none" strike="noStrike" kern="1200" baseline="0" dirty="0" smtClean="0">
                <a:solidFill>
                  <a:schemeClr val="tx1"/>
                </a:solidFill>
                <a:latin typeface="Arial" charset="0"/>
                <a:ea typeface="+mn-ea"/>
                <a:cs typeface="+mn-cs"/>
              </a:rPr>
              <a:t>. </a:t>
            </a:r>
          </a:p>
          <a:p>
            <a:pPr marL="0" indent="0">
              <a:buFontTx/>
              <a:buNone/>
            </a:pPr>
            <a:endParaRPr lang="en-US" sz="1000" dirty="0" smtClean="0"/>
          </a:p>
          <a:p>
            <a:pPr marL="0" indent="0">
              <a:buFontTx/>
              <a:buNone/>
            </a:pPr>
            <a:r>
              <a:rPr lang="en-US" sz="1000" b="1" dirty="0" smtClean="0"/>
              <a:t>Court of Auditors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0" i="0" u="none" strike="noStrike" kern="1200" baseline="0" dirty="0" smtClean="0">
                <a:solidFill>
                  <a:schemeClr val="tx1"/>
                </a:solidFill>
                <a:latin typeface="Arial" charset="0"/>
                <a:ea typeface="+mn-ea"/>
                <a:cs typeface="+mn-cs"/>
              </a:rPr>
              <a:t>The European Court of Auditors, located in Luxembourg, was established in 1975. </a:t>
            </a:r>
            <a:endParaRPr lang="en-US" sz="1000" b="1"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sz="1000" b="0" i="0" u="none" strike="noStrike" kern="1200" baseline="0" dirty="0" smtClean="0">
                <a:solidFill>
                  <a:schemeClr val="tx1"/>
                </a:solidFill>
                <a:latin typeface="Arial" charset="0"/>
                <a:ea typeface="+mn-ea"/>
                <a:cs typeface="+mn-cs"/>
              </a:rPr>
              <a:t>It checks that all the European Union’s </a:t>
            </a:r>
            <a:r>
              <a:rPr lang="en-GB" sz="1000" b="1" i="0" u="none" strike="noStrike" kern="1200" baseline="0" dirty="0" smtClean="0">
                <a:solidFill>
                  <a:schemeClr val="tx1"/>
                </a:solidFill>
                <a:latin typeface="Arial" charset="0"/>
                <a:ea typeface="+mn-ea"/>
                <a:cs typeface="+mn-cs"/>
              </a:rPr>
              <a:t>revenue</a:t>
            </a:r>
            <a:r>
              <a:rPr lang="en-GB" sz="1000" b="0" i="0" u="none" strike="noStrike" kern="1200" baseline="0" dirty="0" smtClean="0">
                <a:solidFill>
                  <a:schemeClr val="tx1"/>
                </a:solidFill>
                <a:latin typeface="Arial" charset="0"/>
                <a:ea typeface="+mn-ea"/>
                <a:cs typeface="+mn-cs"/>
              </a:rPr>
              <a:t> has been received and all its expenditure incurred in a lawful and regular manner and that the </a:t>
            </a:r>
            <a:r>
              <a:rPr lang="en-GB" sz="1000" b="1" i="0" u="none" strike="noStrike" kern="1200" baseline="0" dirty="0" smtClean="0">
                <a:solidFill>
                  <a:schemeClr val="tx1"/>
                </a:solidFill>
                <a:latin typeface="Arial" charset="0"/>
                <a:ea typeface="+mn-ea"/>
                <a:cs typeface="+mn-cs"/>
              </a:rPr>
              <a:t>EU budget </a:t>
            </a:r>
            <a:r>
              <a:rPr lang="en-GB" sz="1000" b="0" i="0" u="none" strike="noStrike" kern="1200" baseline="0" dirty="0" smtClean="0">
                <a:solidFill>
                  <a:schemeClr val="tx1"/>
                </a:solidFill>
                <a:latin typeface="Arial" charset="0"/>
                <a:ea typeface="+mn-ea"/>
                <a:cs typeface="+mn-cs"/>
              </a:rPr>
              <a:t>has been managed soundly. </a:t>
            </a:r>
            <a:endParaRPr lang="en-US" sz="1000" b="1" dirty="0" smtClean="0"/>
          </a:p>
          <a:p>
            <a:pPr marL="171450" indent="-171450">
              <a:buFontTx/>
              <a:buChar char="-"/>
            </a:pPr>
            <a:r>
              <a:rPr lang="en-GB" sz="1000" b="0" i="0" u="none" strike="noStrike" kern="1200" baseline="0" dirty="0" smtClean="0">
                <a:solidFill>
                  <a:schemeClr val="tx1"/>
                </a:solidFill>
                <a:latin typeface="Arial" charset="0"/>
                <a:ea typeface="+mn-ea"/>
                <a:cs typeface="+mn-cs"/>
              </a:rPr>
              <a:t>It has </a:t>
            </a:r>
            <a:r>
              <a:rPr lang="en-GB" sz="1000" b="1" i="0" u="none" strike="noStrike" kern="1200" baseline="0" dirty="0" smtClean="0">
                <a:solidFill>
                  <a:schemeClr val="tx1"/>
                </a:solidFill>
                <a:latin typeface="Arial" charset="0"/>
                <a:ea typeface="+mn-ea"/>
                <a:cs typeface="+mn-cs"/>
              </a:rPr>
              <a:t>one member from each EU country</a:t>
            </a:r>
            <a:r>
              <a:rPr lang="en-GB" sz="1000" b="0" i="0" u="none" strike="noStrike" kern="1200" baseline="0" dirty="0" smtClean="0">
                <a:solidFill>
                  <a:schemeClr val="tx1"/>
                </a:solidFill>
                <a:latin typeface="Arial" charset="0"/>
                <a:ea typeface="+mn-ea"/>
                <a:cs typeface="+mn-cs"/>
              </a:rPr>
              <a:t>, appointed for a term of 6 years by agreement between the Member States following consultation of the European Parliament.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en-GB"/>
          </a:p>
        </p:txBody>
      </p:sp>
    </p:spTree>
    <p:extLst>
      <p:ext uri="{BB962C8B-B14F-4D97-AF65-F5344CB8AC3E}">
        <p14:creationId xmlns:p14="http://schemas.microsoft.com/office/powerpoint/2010/main" val="165938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b="1" dirty="0" smtClean="0"/>
              <a:t>European External Action Service (EEAS) </a:t>
            </a:r>
            <a:r>
              <a:rPr lang="en-GB" dirty="0" smtClean="0"/>
              <a:t>is the European Union's diplomatic service. Its role is to make sure the voice of the European Union and its people are heard in the world.</a:t>
            </a:r>
          </a:p>
          <a:p>
            <a:endParaRPr lang="en-GB" dirty="0" smtClean="0"/>
          </a:p>
          <a:p>
            <a:r>
              <a:rPr lang="en-GB" sz="1200" kern="1200" dirty="0" smtClean="0">
                <a:solidFill>
                  <a:schemeClr val="tx1"/>
                </a:solidFill>
                <a:effectLst/>
                <a:latin typeface="Arial" charset="0"/>
                <a:ea typeface="+mn-ea"/>
                <a:cs typeface="+mn-cs"/>
              </a:rPr>
              <a:t>A key aspect of the work of the EEAS is its ability to work closely with the foreign and defence ministries of the 28 member states of the EU and the other EU institutions such as the European Commission, Council and Parliament. It also has a strong working relationship with the United Nations and other International Organisations. </a:t>
            </a:r>
          </a:p>
          <a:p>
            <a:endParaRPr lang="en-GB" sz="1200" b="1" kern="1200" dirty="0" smtClean="0">
              <a:solidFill>
                <a:schemeClr val="tx1"/>
              </a:solidFill>
              <a:effectLst/>
              <a:latin typeface="Arial" charset="0"/>
              <a:ea typeface="+mn-ea"/>
              <a:cs typeface="+mn-cs"/>
            </a:endParaRPr>
          </a:p>
          <a:p>
            <a:r>
              <a:rPr lang="en-GB" dirty="0" smtClean="0">
                <a:effectLst/>
              </a:rPr>
              <a:t>Since late 2014, Italy's </a:t>
            </a:r>
            <a:r>
              <a:rPr lang="en-GB" b="1" dirty="0" smtClean="0">
                <a:effectLst/>
              </a:rPr>
              <a:t>Federica Mogherini </a:t>
            </a:r>
            <a:r>
              <a:rPr lang="en-GB" dirty="0" smtClean="0">
                <a:effectLst/>
              </a:rPr>
              <a:t>has been the </a:t>
            </a:r>
            <a:r>
              <a:rPr lang="en-GB" b="1" dirty="0" smtClean="0">
                <a:effectLst/>
              </a:rPr>
              <a:t>EU's High Representative/Vice President</a:t>
            </a:r>
            <a:r>
              <a:rPr lang="en-GB" dirty="0" smtClean="0">
                <a:effectLst/>
              </a:rPr>
              <a:t>. As the EU's chief diplomat she is charged with shaping and carrying out the EU's foreign and security policy – known as the "</a:t>
            </a:r>
            <a:r>
              <a:rPr lang="en-GB" b="1" dirty="0" smtClean="0">
                <a:effectLst/>
              </a:rPr>
              <a:t>Common Foreign and Security Policy</a:t>
            </a:r>
            <a:r>
              <a:rPr lang="en-GB" dirty="0" smtClean="0">
                <a:effectLst/>
              </a:rPr>
              <a:t>'" (CFSP) and the </a:t>
            </a:r>
            <a:r>
              <a:rPr lang="en-GB" b="1" dirty="0" smtClean="0">
                <a:effectLst/>
              </a:rPr>
              <a:t>'Common Security and Defence Policy</a:t>
            </a:r>
            <a:r>
              <a:rPr lang="en-GB" dirty="0" smtClean="0">
                <a:effectLst/>
              </a:rPr>
              <a:t>' (CSDP). </a:t>
            </a:r>
          </a:p>
          <a:p>
            <a:endParaRPr lang="en-GB" dirty="0" smtClean="0">
              <a:effectLst/>
            </a:endParaRPr>
          </a:p>
          <a:p>
            <a:r>
              <a:rPr lang="en-GB" dirty="0" smtClean="0">
                <a:effectLst/>
              </a:rPr>
              <a:t>Since the entry into force of the Lisbon Treaty the High Representative is also Vice-President of the European Commission. This allows her to coordinate and ensure coherence in EU foreign policy as the European Commission has important international responsibilities such as trade, development, neighbourhood policy and humanitarian aid.</a:t>
            </a:r>
            <a:r>
              <a:rPr lang="en-GB" baseline="0" dirty="0" smtClean="0">
                <a:effectLst/>
              </a:rPr>
              <a:t> </a:t>
            </a:r>
            <a:r>
              <a:rPr lang="en-GB" dirty="0" smtClean="0">
                <a:effectLst/>
              </a:rPr>
              <a:t>The combination of these roles is to ensure the consistency and coherence of EU activities in the world and ensure they do not conflict or overlap.</a:t>
            </a:r>
            <a:r>
              <a:rPr lang="en-GB" baseline="0" dirty="0" smtClean="0">
                <a:effectLst/>
              </a:rPr>
              <a:t> </a:t>
            </a:r>
            <a:r>
              <a:rPr lang="en-GB" dirty="0" smtClean="0">
                <a:effectLst/>
              </a:rPr>
              <a:t>They head the EU's diplomatic corps, the European External Action Service.</a:t>
            </a:r>
          </a:p>
          <a:p>
            <a:endParaRPr lang="en-GB" dirty="0" smtClean="0">
              <a:effectLst/>
            </a:endParaRPr>
          </a:p>
          <a:p>
            <a:r>
              <a:rPr lang="en-GB" b="1" dirty="0" smtClean="0">
                <a:effectLst/>
              </a:rPr>
              <a:t>What does the High Representative/Vice-President do?</a:t>
            </a:r>
            <a:endParaRPr lang="en-GB" dirty="0" smtClean="0">
              <a:effectLst/>
            </a:endParaRPr>
          </a:p>
          <a:p>
            <a:r>
              <a:rPr lang="en-GB" dirty="0" smtClean="0">
                <a:effectLst/>
              </a:rPr>
              <a:t>The role is wide-ranging. It involves:</a:t>
            </a:r>
          </a:p>
          <a:p>
            <a:r>
              <a:rPr lang="en-GB" dirty="0" smtClean="0">
                <a:effectLst/>
              </a:rPr>
              <a:t>- The overall steering of foreign policy and security policy on behalf of the EU;</a:t>
            </a:r>
          </a:p>
          <a:p>
            <a:r>
              <a:rPr lang="en-GB" dirty="0" smtClean="0">
                <a:effectLst/>
              </a:rPr>
              <a:t>- Coordinating the EU’s foreign policy tools – development, trade, neighbourhood policy, humanitarian aid and crisis response in her role as Vice-President of the European Commission;</a:t>
            </a:r>
          </a:p>
          <a:p>
            <a:r>
              <a:rPr lang="en-GB" dirty="0" smtClean="0">
                <a:effectLst/>
              </a:rPr>
              <a:t>- Building consensus between the 28 EU member states and their respective priorities – including through chairing monthly meetings between EU foreign ministers, defence ministers, trade and development ministers ;</a:t>
            </a:r>
          </a:p>
          <a:p>
            <a:r>
              <a:rPr lang="en-GB" dirty="0" smtClean="0">
                <a:effectLst/>
              </a:rPr>
              <a:t>- Attending regular meetings between EU leaders in the European Council;</a:t>
            </a:r>
          </a:p>
          <a:p>
            <a:r>
              <a:rPr lang="en-GB" dirty="0" smtClean="0">
                <a:effectLst/>
              </a:rPr>
              <a:t>- Speaking in debates at the European Parliament on foreign policy and security issues;</a:t>
            </a:r>
          </a:p>
          <a:p>
            <a:r>
              <a:rPr lang="en-GB" dirty="0" smtClean="0">
                <a:effectLst/>
              </a:rPr>
              <a:t>- Representing the EU at international meetings, such as the United Nations;</a:t>
            </a:r>
          </a:p>
          <a:p>
            <a:pPr marL="0" indent="0">
              <a:buFontTx/>
              <a:buNone/>
            </a:pPr>
            <a:r>
              <a:rPr lang="en-GB" dirty="0" smtClean="0">
                <a:effectLst/>
              </a:rPr>
              <a:t>- Heading the European Defence Agency and the EU Institute for Security Studies.</a:t>
            </a:r>
          </a:p>
          <a:p>
            <a:pPr marL="171450" indent="-171450">
              <a:buFontTx/>
              <a:buChar char="-"/>
            </a:pPr>
            <a:endParaRPr lang="en-GB" dirty="0" smtClean="0">
              <a:effectLst/>
            </a:endParaRPr>
          </a:p>
          <a:p>
            <a:r>
              <a:rPr lang="en-GB" b="1" dirty="0" smtClean="0">
                <a:effectLst/>
              </a:rPr>
              <a:t>Who appoints the High Representative/ Vice-President?</a:t>
            </a:r>
            <a:endParaRPr lang="en-GB" dirty="0" smtClean="0">
              <a:effectLst/>
            </a:endParaRPr>
          </a:p>
          <a:p>
            <a:r>
              <a:rPr lang="en-GB" dirty="0" smtClean="0">
                <a:effectLst/>
              </a:rPr>
              <a:t>- The European Council, which comprises the heads of state or government of all EU member states, appoints the HR/VP through a 'qualified majority' vote. The President of the Commission must be in agreement with the decision.</a:t>
            </a:r>
          </a:p>
          <a:p>
            <a:r>
              <a:rPr lang="en-GB" dirty="0" smtClean="0">
                <a:effectLst/>
              </a:rPr>
              <a:t>- The High Representative also holds the role of Vice-President of the European Commission which is as a body voted on by the European Parliament before taking office.</a:t>
            </a:r>
          </a:p>
          <a:p>
            <a:r>
              <a:rPr lang="en-GB" dirty="0" smtClean="0">
                <a:effectLst/>
              </a:rPr>
              <a:t>- The Commissioners are appointed for a five-year term, which is renewable and which coincides with the five-year mandate of the European Commission. </a:t>
            </a:r>
          </a:p>
          <a:p>
            <a:endParaRPr lang="en-GB" sz="1200" b="1"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Headquarters</a:t>
            </a:r>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daily work of the EEAS is overseen by its Secretary-General Alain Le Roy who is assisted by three Deputy Secretaries-General: Christian </a:t>
            </a:r>
            <a:r>
              <a:rPr lang="en-GB" sz="1200" kern="1200" dirty="0" err="1" smtClean="0">
                <a:solidFill>
                  <a:schemeClr val="tx1"/>
                </a:solidFill>
                <a:effectLst/>
                <a:latin typeface="Arial" charset="0"/>
                <a:ea typeface="+mn-ea"/>
                <a:cs typeface="+mn-cs"/>
              </a:rPr>
              <a:t>Leffler</a:t>
            </a:r>
            <a:r>
              <a:rPr lang="en-GB" sz="1200" kern="1200" dirty="0" smtClean="0">
                <a:solidFill>
                  <a:schemeClr val="tx1"/>
                </a:solidFill>
                <a:effectLst/>
                <a:latin typeface="Arial" charset="0"/>
                <a:ea typeface="+mn-ea"/>
                <a:cs typeface="+mn-cs"/>
              </a:rPr>
              <a:t>, Helga </a:t>
            </a:r>
            <a:r>
              <a:rPr lang="en-GB" sz="1200" kern="1200" dirty="0" err="1" smtClean="0">
                <a:solidFill>
                  <a:schemeClr val="tx1"/>
                </a:solidFill>
                <a:effectLst/>
                <a:latin typeface="Arial" charset="0"/>
                <a:ea typeface="+mn-ea"/>
                <a:cs typeface="+mn-cs"/>
              </a:rPr>
              <a:t>Schmid</a:t>
            </a:r>
            <a:r>
              <a:rPr lang="en-GB" sz="1200" kern="1200" dirty="0" smtClean="0">
                <a:solidFill>
                  <a:schemeClr val="tx1"/>
                </a:solidFill>
                <a:effectLst/>
                <a:latin typeface="Arial" charset="0"/>
                <a:ea typeface="+mn-ea"/>
                <a:cs typeface="+mn-cs"/>
              </a:rPr>
              <a:t> and Pedro Serrano. </a:t>
            </a:r>
          </a:p>
          <a:p>
            <a:r>
              <a:rPr lang="en-GB" sz="1200" kern="1200" dirty="0" smtClean="0">
                <a:solidFill>
                  <a:schemeClr val="tx1"/>
                </a:solidFill>
                <a:effectLst/>
                <a:latin typeface="Arial" charset="0"/>
                <a:ea typeface="+mn-ea"/>
                <a:cs typeface="+mn-cs"/>
              </a:rPr>
              <a:t>The EEAS is divided into both geographical and thematic directorates. Five large departments cover different areas of the world – Asia-Pacific, Africa, Europe and Central Asia, the Greater Middle East and the Americas. Separate departments cover global and multilateral issues which include, for example, human rights, democracy support, migration, development, response to crises and administrative and financial matters. The EEAS also has important Common Security and Defence Policy (CSDP) planning and crisis response departments. The EU Military Staff is the source of collective military expertise within the EEAS and also advises the High Representative / Vice-President on military and security issues. </a:t>
            </a:r>
          </a:p>
          <a:p>
            <a:endParaRPr lang="en-GB" sz="1200" b="1" kern="1200" dirty="0" smtClean="0">
              <a:solidFill>
                <a:schemeClr val="tx1"/>
              </a:solidFill>
              <a:effectLst/>
              <a:latin typeface="Arial" charset="0"/>
              <a:ea typeface="+mn-ea"/>
              <a:cs typeface="+mn-cs"/>
            </a:endParaRPr>
          </a:p>
          <a:p>
            <a:r>
              <a:rPr lang="en-GB" sz="1200" b="1" kern="1200" dirty="0" smtClean="0">
                <a:solidFill>
                  <a:schemeClr val="tx1"/>
                </a:solidFill>
                <a:effectLst/>
                <a:latin typeface="Arial" charset="0"/>
                <a:ea typeface="+mn-ea"/>
                <a:cs typeface="+mn-cs"/>
              </a:rPr>
              <a:t>EU Delegations </a:t>
            </a:r>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Following the </a:t>
            </a:r>
            <a:r>
              <a:rPr lang="en-GB" sz="1200" u="none" strike="noStrike" kern="1200" dirty="0" smtClean="0">
                <a:solidFill>
                  <a:schemeClr val="tx1"/>
                </a:solidFill>
                <a:effectLst/>
                <a:latin typeface="Arial" charset="0"/>
                <a:ea typeface="+mn-ea"/>
                <a:cs typeface="+mn-cs"/>
                <a:hlinkClick r:id="rId3"/>
              </a:rPr>
              <a:t>Treaty of Lisbon</a:t>
            </a:r>
            <a:r>
              <a:rPr lang="en-GB" sz="1200" kern="1200" dirty="0" smtClean="0">
                <a:solidFill>
                  <a:schemeClr val="tx1"/>
                </a:solidFill>
                <a:effectLst/>
                <a:latin typeface="Arial" charset="0"/>
                <a:ea typeface="+mn-ea"/>
                <a:cs typeface="+mn-cs"/>
              </a:rPr>
              <a:t>, the EEAS is responsible for the running of EU Delegations and Offices around the world.</a:t>
            </a:r>
          </a:p>
          <a:p>
            <a:r>
              <a:rPr lang="en-GB" sz="1200" kern="1200" dirty="0" smtClean="0">
                <a:solidFill>
                  <a:schemeClr val="tx1"/>
                </a:solidFill>
                <a:effectLst/>
                <a:latin typeface="Arial" charset="0"/>
                <a:ea typeface="+mn-ea"/>
                <a:cs typeface="+mn-cs"/>
              </a:rPr>
              <a:t>The </a:t>
            </a:r>
            <a:r>
              <a:rPr lang="en-GB" sz="1200" u="none" strike="noStrike" kern="1200" dirty="0" smtClean="0">
                <a:solidFill>
                  <a:schemeClr val="tx1"/>
                </a:solidFill>
                <a:effectLst/>
                <a:latin typeface="Arial" charset="0"/>
                <a:ea typeface="+mn-ea"/>
                <a:cs typeface="+mn-cs"/>
                <a:hlinkClick r:id="rId4"/>
              </a:rPr>
              <a:t>139 Delegations</a:t>
            </a:r>
            <a:r>
              <a:rPr lang="en-GB" sz="1200" kern="1200" dirty="0" smtClean="0">
                <a:solidFill>
                  <a:schemeClr val="tx1"/>
                </a:solidFill>
                <a:effectLst/>
                <a:latin typeface="Arial" charset="0"/>
                <a:ea typeface="+mn-ea"/>
                <a:cs typeface="+mn-cs"/>
              </a:rPr>
              <a:t> play a vital role in representing the EU and its citizens around the globe and building networks and partnerships. The main role is to represent the EU in the country where they are based and to promote the values and interests of the EU.</a:t>
            </a:r>
          </a:p>
          <a:p>
            <a:r>
              <a:rPr lang="en-GB" sz="1200" kern="1200" dirty="0" smtClean="0">
                <a:solidFill>
                  <a:schemeClr val="tx1"/>
                </a:solidFill>
                <a:effectLst/>
                <a:latin typeface="Arial" charset="0"/>
                <a:ea typeface="+mn-ea"/>
                <a:cs typeface="+mn-cs"/>
              </a:rPr>
              <a:t>They are responsible for all policy areas of the relationship between the EU and the host country – be they political, economic, trade or on human rights and in building relationships with partners in civil society. In addition they analyse and report on political developments in their host country. They also programme development cooperation through projects and grants. A fundamental aspect of a Delegation is its public diplomatic role which consists in increasing the visibility, awareness and understanding of the EU.</a:t>
            </a:r>
          </a:p>
          <a:p>
            <a:r>
              <a:rPr lang="en-GB" sz="1200" kern="1200" dirty="0" smtClean="0">
                <a:solidFill>
                  <a:schemeClr val="tx1"/>
                </a:solidFill>
                <a:effectLst/>
                <a:latin typeface="Arial" charset="0"/>
                <a:ea typeface="+mn-ea"/>
                <a:cs typeface="+mn-cs"/>
              </a:rPr>
              <a:t>Delegations are diplomatic missions and are usually responsible for one country, although some are representatives to several countries. The EU also has Delegations to international organisations like the United Nations and the World Trade Organisation for example. </a:t>
            </a:r>
          </a:p>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50</a:t>
            </a:fld>
            <a:endParaRPr lang="en-GB"/>
          </a:p>
        </p:txBody>
      </p:sp>
    </p:spTree>
    <p:extLst>
      <p:ext uri="{BB962C8B-B14F-4D97-AF65-F5344CB8AC3E}">
        <p14:creationId xmlns:p14="http://schemas.microsoft.com/office/powerpoint/2010/main" val="3667922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A Stronger Global Actor</a:t>
            </a:r>
          </a:p>
          <a:p>
            <a:r>
              <a:rPr lang="en-GB" sz="1000" dirty="0" smtClean="0"/>
              <a:t>Bringing together the tools of Europe’s external action</a:t>
            </a:r>
          </a:p>
          <a:p>
            <a:endParaRPr lang="en-US" sz="1000" dirty="0" smtClean="0"/>
          </a:p>
          <a:p>
            <a:pPr marL="171450" indent="-171450">
              <a:buFontTx/>
              <a:buChar char="-"/>
            </a:pPr>
            <a:r>
              <a:rPr lang="en-GB" sz="1000" dirty="0" smtClean="0"/>
              <a:t>The political crisis in Ukraine, the situation in Syria, the unrest in the Middle East have made it clear that the EU needs a </a:t>
            </a:r>
            <a:r>
              <a:rPr lang="en-GB" sz="1000" b="1" dirty="0" smtClean="0"/>
              <a:t>stronger common foreign policy</a:t>
            </a:r>
            <a:r>
              <a:rPr lang="en-GB" sz="1000" dirty="0" smtClean="0"/>
              <a:t>. The EU has a wide range of 'soft power' tools – including </a:t>
            </a:r>
            <a:r>
              <a:rPr lang="en-GB" sz="1000" b="1" dirty="0" smtClean="0"/>
              <a:t>trade policy </a:t>
            </a:r>
            <a:r>
              <a:rPr lang="en-GB" sz="1000" dirty="0" smtClean="0"/>
              <a:t>and </a:t>
            </a:r>
            <a:r>
              <a:rPr lang="en-GB" sz="1000" b="1" dirty="0" smtClean="0"/>
              <a:t>development aid</a:t>
            </a:r>
            <a:r>
              <a:rPr lang="en-GB" sz="1000" dirty="0" smtClean="0"/>
              <a:t>, coordinated by </a:t>
            </a:r>
            <a:r>
              <a:rPr lang="en-GB" sz="1000" b="1" dirty="0" smtClean="0"/>
              <a:t>Federica Mogherini</a:t>
            </a:r>
            <a:r>
              <a:rPr lang="en-GB" sz="1000" dirty="0" smtClean="0"/>
              <a:t>, the High Representative of the Union for Foreign Affairs and Security Policy.</a:t>
            </a:r>
          </a:p>
          <a:p>
            <a:pPr marL="171450" indent="-171450">
              <a:buFontTx/>
              <a:buChar char="-"/>
            </a:pPr>
            <a:r>
              <a:rPr lang="en-GB" sz="1000" dirty="0" smtClean="0"/>
              <a:t>Beyond these tools, those national governments who wish should also </a:t>
            </a:r>
            <a:r>
              <a:rPr lang="en-GB" sz="1000" b="1" dirty="0" smtClean="0"/>
              <a:t>pool their defence capabilities</a:t>
            </a:r>
            <a:r>
              <a:rPr lang="en-GB" sz="1000" dirty="0" smtClean="0"/>
              <a:t>, enabling them to participate in joint EU missions – as well as to avoid duplication of programmes and to save money.</a:t>
            </a:r>
          </a:p>
          <a:p>
            <a:pPr marL="171450" indent="-171450">
              <a:buFontTx/>
              <a:buChar char="-"/>
            </a:pPr>
            <a:r>
              <a:rPr lang="en-GB" sz="1000" dirty="0" smtClean="0"/>
              <a:t>Besides foreign policy tools, the European Commission is committed to deliver </a:t>
            </a:r>
            <a:r>
              <a:rPr lang="en-GB" sz="1000" b="1" dirty="0" smtClean="0"/>
              <a:t>relief</a:t>
            </a:r>
            <a:r>
              <a:rPr lang="en-GB" sz="1000" dirty="0" smtClean="0"/>
              <a:t> </a:t>
            </a:r>
            <a:r>
              <a:rPr lang="en-GB" sz="1000" b="1" dirty="0" smtClean="0"/>
              <a:t>aid</a:t>
            </a:r>
            <a:r>
              <a:rPr lang="en-GB" sz="1000" dirty="0" smtClean="0"/>
              <a:t> to the most vulnerable people caught up in natural or man-made disasters. Assistance is provided via its humanitarian and civil protection tools.</a:t>
            </a:r>
          </a:p>
          <a:p>
            <a:endParaRPr lang="en-US" sz="1000" dirty="0" smtClean="0"/>
          </a:p>
          <a:p>
            <a:r>
              <a:rPr lang="en-GB" sz="1000" b="1" dirty="0" smtClean="0"/>
              <a:t>Objectives</a:t>
            </a:r>
          </a:p>
          <a:p>
            <a:pPr marL="171450" indent="-171450">
              <a:buFontTx/>
              <a:buChar char="-"/>
            </a:pPr>
            <a:r>
              <a:rPr lang="en-GB" sz="1000" dirty="0" smtClean="0"/>
              <a:t>respond efficiently to </a:t>
            </a:r>
            <a:r>
              <a:rPr lang="en-GB" sz="1000" b="1" dirty="0" smtClean="0"/>
              <a:t>global challenges</a:t>
            </a:r>
            <a:r>
              <a:rPr lang="en-GB" sz="1000" dirty="0" smtClean="0"/>
              <a:t>, including the crises in its neighbourhood,</a:t>
            </a:r>
          </a:p>
          <a:p>
            <a:pPr marL="171450" indent="-171450">
              <a:buFontTx/>
              <a:buChar char="-"/>
            </a:pPr>
            <a:r>
              <a:rPr lang="en-GB" sz="1000" dirty="0" smtClean="0"/>
              <a:t>project its </a:t>
            </a:r>
            <a:r>
              <a:rPr lang="en-GB" sz="1000" b="1" dirty="0" smtClean="0"/>
              <a:t>values</a:t>
            </a:r>
            <a:r>
              <a:rPr lang="en-GB" sz="1000" dirty="0" smtClean="0"/>
              <a:t>, and</a:t>
            </a:r>
          </a:p>
          <a:p>
            <a:pPr marL="171450" indent="-171450">
              <a:buFontTx/>
              <a:buChar char="-"/>
            </a:pPr>
            <a:r>
              <a:rPr lang="en-GB" sz="1000" dirty="0" smtClean="0"/>
              <a:t>contribute to </a:t>
            </a:r>
            <a:r>
              <a:rPr lang="en-GB" sz="1000" b="1" dirty="0" smtClean="0"/>
              <a:t>peace</a:t>
            </a:r>
            <a:r>
              <a:rPr lang="en-GB" sz="1000" dirty="0" smtClean="0"/>
              <a:t> and </a:t>
            </a:r>
            <a:r>
              <a:rPr lang="en-GB" sz="1000" b="1" dirty="0" smtClean="0"/>
              <a:t>prosperity</a:t>
            </a:r>
            <a:r>
              <a:rPr lang="en-GB" sz="1000" dirty="0" smtClean="0"/>
              <a:t> in the world.</a:t>
            </a:r>
          </a:p>
          <a:p>
            <a:endParaRPr lang="en-US" sz="1000" b="1" dirty="0" smtClean="0"/>
          </a:p>
          <a:p>
            <a:endParaRPr lang="en-US" sz="1000"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sng" strike="noStrike" kern="1200" baseline="0" dirty="0" smtClean="0">
                <a:solidFill>
                  <a:schemeClr val="tx1"/>
                </a:solidFill>
                <a:latin typeface="Arial" charset="0"/>
                <a:ea typeface="+mn-ea"/>
                <a:cs typeface="+mn-cs"/>
              </a:rPr>
              <a:t>Example: </a:t>
            </a:r>
            <a:r>
              <a:rPr lang="en-US" sz="1000" b="1" u="sng" dirty="0" smtClean="0">
                <a:solidFill>
                  <a:schemeClr val="bg1">
                    <a:lumMod val="50000"/>
                  </a:schemeClr>
                </a:solidFill>
                <a:latin typeface="Arial" panose="020B0604020202020204" pitchFamily="34" charset="0"/>
                <a:cs typeface="Arial" panose="020B0604020202020204" pitchFamily="34" charset="0"/>
              </a:rPr>
              <a:t>Development</a:t>
            </a:r>
            <a:r>
              <a:rPr lang="en-US" sz="1000" b="1" u="sng" baseline="0" dirty="0" smtClean="0">
                <a:solidFill>
                  <a:schemeClr val="bg1">
                    <a:lumMod val="50000"/>
                  </a:schemeClr>
                </a:solidFill>
                <a:latin typeface="Arial" panose="020B0604020202020204" pitchFamily="34" charset="0"/>
                <a:cs typeface="Arial" panose="020B0604020202020204" pitchFamily="34" charset="0"/>
              </a:rPr>
              <a:t> -</a:t>
            </a:r>
            <a:r>
              <a:rPr lang="en-US" sz="1000" b="1" u="sng" dirty="0" smtClean="0">
                <a:solidFill>
                  <a:schemeClr val="bg1">
                    <a:lumMod val="50000"/>
                  </a:schemeClr>
                </a:solidFill>
                <a:latin typeface="Arial" panose="020B0604020202020204" pitchFamily="34" charset="0"/>
                <a:cs typeface="Arial" panose="020B0604020202020204" pitchFamily="34" charset="0"/>
              </a:rPr>
              <a:t> EU making the world a better place</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In </a:t>
            </a:r>
            <a:r>
              <a:rPr lang="en-GB" sz="1000" b="1" i="0" u="none" strike="noStrike" kern="1200" baseline="0" dirty="0" smtClean="0">
                <a:solidFill>
                  <a:schemeClr val="tx1"/>
                </a:solidFill>
                <a:latin typeface="Arial" charset="0"/>
                <a:ea typeface="+mn-ea"/>
                <a:cs typeface="+mn-cs"/>
              </a:rPr>
              <a:t>September 2015 the United Nations set out a global framework to eradicate poverty and achieve sustainable development by 2030</a:t>
            </a:r>
            <a:r>
              <a:rPr lang="en-GB" sz="1000" b="0" i="0" u="none" strike="noStrike" kern="1200" baseline="0" dirty="0" smtClean="0">
                <a:solidFill>
                  <a:schemeClr val="tx1"/>
                </a:solidFill>
                <a:latin typeface="Arial" charset="0"/>
                <a:ea typeface="+mn-ea"/>
                <a:cs typeface="+mn-cs"/>
              </a:rPr>
              <a:t>, building on the Millennium Development Goals (MDGs) adopted in 2000. </a:t>
            </a:r>
          </a:p>
          <a:p>
            <a:pPr marL="171450" indent="-171450">
              <a:buFontTx/>
              <a:buChar char="-"/>
            </a:pPr>
            <a:r>
              <a:rPr lang="en-GB" sz="1000" b="0" i="0" u="none" strike="noStrike" kern="1200" baseline="0" dirty="0" smtClean="0">
                <a:solidFill>
                  <a:schemeClr val="tx1"/>
                </a:solidFill>
                <a:latin typeface="Arial" charset="0"/>
                <a:ea typeface="+mn-ea"/>
                <a:cs typeface="+mn-cs"/>
              </a:rPr>
              <a:t>15 years ago, the Millennium Development Goals, or </a:t>
            </a:r>
            <a:r>
              <a:rPr lang="en-GB" sz="1000" b="1" i="0" u="none" strike="noStrike" kern="1200" baseline="0" dirty="0" smtClean="0">
                <a:solidFill>
                  <a:schemeClr val="tx1"/>
                </a:solidFill>
                <a:latin typeface="Arial" charset="0"/>
                <a:ea typeface="+mn-ea"/>
                <a:cs typeface="+mn-cs"/>
              </a:rPr>
              <a:t>MDGs</a:t>
            </a:r>
            <a:r>
              <a:rPr lang="en-GB" sz="1000" b="0" i="0" u="none" strike="noStrike" kern="1200" baseline="0" dirty="0" smtClean="0">
                <a:solidFill>
                  <a:schemeClr val="tx1"/>
                </a:solidFill>
                <a:latin typeface="Arial" charset="0"/>
                <a:ea typeface="+mn-ea"/>
                <a:cs typeface="+mn-cs"/>
              </a:rPr>
              <a:t>, were put in place by the international community </a:t>
            </a:r>
            <a:r>
              <a:rPr lang="en-GB" sz="1000" b="1" i="0" u="none" strike="noStrike" kern="1200" baseline="0" dirty="0" smtClean="0">
                <a:solidFill>
                  <a:schemeClr val="tx1"/>
                </a:solidFill>
                <a:latin typeface="Arial" charset="0"/>
                <a:ea typeface="+mn-ea"/>
                <a:cs typeface="+mn-cs"/>
              </a:rPr>
              <a:t>to reduce poverty </a:t>
            </a:r>
            <a:r>
              <a:rPr lang="en-GB" sz="1000" b="0" i="0" u="none" strike="noStrike" kern="1200" baseline="0" dirty="0" smtClean="0">
                <a:solidFill>
                  <a:schemeClr val="tx1"/>
                </a:solidFill>
                <a:latin typeface="Arial" charset="0"/>
                <a:ea typeface="+mn-ea"/>
                <a:cs typeface="+mn-cs"/>
              </a:rPr>
              <a:t>and </a:t>
            </a:r>
            <a:r>
              <a:rPr lang="en-GB" sz="1000" b="1" i="0" u="none" strike="noStrike" kern="1200" baseline="0" dirty="0" smtClean="0">
                <a:solidFill>
                  <a:schemeClr val="tx1"/>
                </a:solidFill>
                <a:latin typeface="Arial" charset="0"/>
                <a:ea typeface="+mn-ea"/>
                <a:cs typeface="+mn-cs"/>
              </a:rPr>
              <a:t>improve the lives of people in developing countries</a:t>
            </a:r>
            <a:r>
              <a:rPr lang="en-GB" sz="1000" b="0" i="0" u="none" strike="noStrike" kern="1200" baseline="0" dirty="0" smtClean="0">
                <a:solidFill>
                  <a:schemeClr val="tx1"/>
                </a:solidFill>
                <a:latin typeface="Arial" charset="0"/>
                <a:ea typeface="+mn-ea"/>
                <a:cs typeface="+mn-cs"/>
              </a:rPr>
              <a:t>. The Millennium Declaration and the MDGs expire at the end of 2015. </a:t>
            </a:r>
          </a:p>
          <a:p>
            <a:pPr marL="171450" indent="-171450">
              <a:buFontTx/>
              <a:buChar char="-"/>
            </a:pPr>
            <a:r>
              <a:rPr lang="en-GB" sz="1000" b="0" i="0" u="none" strike="noStrike" kern="1200" baseline="0" dirty="0" smtClean="0">
                <a:solidFill>
                  <a:schemeClr val="tx1"/>
                </a:solidFill>
                <a:latin typeface="Arial" charset="0"/>
                <a:ea typeface="+mn-ea"/>
                <a:cs typeface="+mn-cs"/>
              </a:rPr>
              <a:t>The result is a </a:t>
            </a:r>
            <a:r>
              <a:rPr lang="en-GB" sz="1000" b="1" i="0" u="none" strike="noStrike" kern="1200" baseline="0" dirty="0" smtClean="0">
                <a:solidFill>
                  <a:schemeClr val="tx1"/>
                </a:solidFill>
                <a:latin typeface="Arial" charset="0"/>
                <a:ea typeface="+mn-ea"/>
                <a:cs typeface="+mn-cs"/>
              </a:rPr>
              <a:t>landmark achievement </a:t>
            </a:r>
            <a:r>
              <a:rPr lang="en-GB" sz="1000" b="0" i="0" u="none" strike="noStrike" kern="1200" baseline="0" dirty="0" smtClean="0">
                <a:solidFill>
                  <a:schemeClr val="tx1"/>
                </a:solidFill>
                <a:latin typeface="Arial" charset="0"/>
                <a:ea typeface="+mn-ea"/>
                <a:cs typeface="+mn-cs"/>
              </a:rPr>
              <a:t>uniting the whole world around </a:t>
            </a:r>
            <a:r>
              <a:rPr lang="en-GB" sz="1000" b="1" i="0" u="none" strike="noStrike" kern="1200" baseline="0" dirty="0" smtClean="0">
                <a:solidFill>
                  <a:schemeClr val="tx1"/>
                </a:solidFill>
                <a:latin typeface="Arial" charset="0"/>
                <a:ea typeface="+mn-ea"/>
                <a:cs typeface="+mn-cs"/>
              </a:rPr>
              <a:t>common goals </a:t>
            </a:r>
            <a:r>
              <a:rPr lang="en-GB" sz="1000" b="0" i="0" u="none" strike="noStrike" kern="1200" baseline="0" dirty="0" smtClean="0">
                <a:solidFill>
                  <a:schemeClr val="tx1"/>
                </a:solidFill>
                <a:latin typeface="Arial" charset="0"/>
                <a:ea typeface="+mn-ea"/>
                <a:cs typeface="+mn-cs"/>
              </a:rPr>
              <a:t>for a more sustainable future.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2030 Agenda includes an ambitious set of </a:t>
            </a:r>
            <a:r>
              <a:rPr lang="en-GB" sz="1000" b="1" i="0" u="none" strike="noStrike" kern="1200" baseline="0" dirty="0" smtClean="0">
                <a:solidFill>
                  <a:schemeClr val="tx1"/>
                </a:solidFill>
                <a:latin typeface="Arial" charset="0"/>
                <a:ea typeface="+mn-ea"/>
                <a:cs typeface="+mn-cs"/>
              </a:rPr>
              <a:t>17 Sustainable Development Goals </a:t>
            </a:r>
            <a:r>
              <a:rPr lang="en-GB" sz="1000" b="0" i="0" u="none" strike="noStrike" kern="1200" baseline="0" dirty="0" smtClean="0">
                <a:solidFill>
                  <a:schemeClr val="tx1"/>
                </a:solidFill>
                <a:latin typeface="Arial" charset="0"/>
                <a:ea typeface="+mn-ea"/>
                <a:cs typeface="+mn-cs"/>
              </a:rPr>
              <a:t>(SDGs) and </a:t>
            </a:r>
            <a:r>
              <a:rPr lang="en-GB" sz="1000" b="1" i="0" u="none" strike="noStrike" kern="1200" baseline="0" dirty="0" smtClean="0">
                <a:solidFill>
                  <a:schemeClr val="tx1"/>
                </a:solidFill>
                <a:latin typeface="Arial" charset="0"/>
                <a:ea typeface="+mn-ea"/>
                <a:cs typeface="+mn-cs"/>
              </a:rPr>
              <a:t>169 associated targets</a:t>
            </a:r>
            <a:r>
              <a:rPr lang="en-GB" sz="1000" b="0"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a:t>
            </a:r>
            <a:r>
              <a:rPr lang="en-GB" sz="1000" b="1" i="0" u="none" strike="noStrike" kern="1200" baseline="0" dirty="0" smtClean="0">
                <a:solidFill>
                  <a:schemeClr val="tx1"/>
                </a:solidFill>
                <a:latin typeface="Arial" charset="0"/>
                <a:ea typeface="+mn-ea"/>
                <a:cs typeface="+mn-cs"/>
              </a:rPr>
              <a:t>EU has been a leader </a:t>
            </a:r>
            <a:r>
              <a:rPr lang="en-GB" sz="1000" b="0" i="0" u="none" strike="noStrike" kern="1200" baseline="0" dirty="0" smtClean="0">
                <a:solidFill>
                  <a:schemeClr val="tx1"/>
                </a:solidFill>
                <a:latin typeface="Arial" charset="0"/>
                <a:ea typeface="+mn-ea"/>
                <a:cs typeface="+mn-cs"/>
              </a:rPr>
              <a:t>in contributing to this process from the start.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European Union and its Member States, together </a:t>
            </a:r>
            <a:r>
              <a:rPr lang="en-GB" sz="1000" b="1" i="0" u="none" strike="noStrike" kern="1200" baseline="0" dirty="0" smtClean="0">
                <a:solidFill>
                  <a:schemeClr val="tx1"/>
                </a:solidFill>
                <a:latin typeface="Arial" charset="0"/>
                <a:ea typeface="+mn-ea"/>
                <a:cs typeface="+mn-cs"/>
              </a:rPr>
              <a:t>the world’s largest donor of Official Development Assistance </a:t>
            </a:r>
            <a:r>
              <a:rPr lang="en-GB" sz="1000" b="0" i="0" u="none" strike="noStrike" kern="1200" baseline="0" dirty="0" smtClean="0">
                <a:solidFill>
                  <a:schemeClr val="tx1"/>
                </a:solidFill>
                <a:latin typeface="Arial" charset="0"/>
                <a:ea typeface="+mn-ea"/>
                <a:cs typeface="+mn-cs"/>
              </a:rPr>
              <a:t>(ODA), have helped make a difference to the lives of millions.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The </a:t>
            </a:r>
            <a:r>
              <a:rPr lang="en-GB" sz="1000" b="1" i="0" u="none" strike="noStrike" kern="1200" baseline="0" dirty="0" smtClean="0">
                <a:solidFill>
                  <a:schemeClr val="tx1"/>
                </a:solidFill>
                <a:latin typeface="Arial" charset="0"/>
                <a:ea typeface="+mn-ea"/>
                <a:cs typeface="+mn-cs"/>
              </a:rPr>
              <a:t>Official Development Assistance </a:t>
            </a:r>
            <a:r>
              <a:rPr lang="en-GB" sz="1000" b="0" i="0" u="none" strike="noStrike" kern="1200" baseline="0" dirty="0" smtClean="0">
                <a:solidFill>
                  <a:schemeClr val="tx1"/>
                </a:solidFill>
                <a:latin typeface="Arial" charset="0"/>
                <a:ea typeface="+mn-ea"/>
                <a:cs typeface="+mn-cs"/>
              </a:rPr>
              <a:t>(ODA) of the EU institutions and Member States reached </a:t>
            </a:r>
            <a:r>
              <a:rPr lang="en-GB" sz="1000" b="1" i="0" u="none" strike="noStrike" kern="1200" baseline="0" dirty="0" smtClean="0">
                <a:solidFill>
                  <a:schemeClr val="tx1"/>
                </a:solidFill>
                <a:latin typeface="Arial" charset="0"/>
                <a:ea typeface="+mn-ea"/>
                <a:cs typeface="+mn-cs"/>
              </a:rPr>
              <a:t>€58.2 billion </a:t>
            </a:r>
            <a:r>
              <a:rPr lang="en-GB" sz="1000" b="0" i="0" u="none" strike="noStrike" kern="1200" baseline="0" dirty="0" smtClean="0">
                <a:solidFill>
                  <a:schemeClr val="tx1"/>
                </a:solidFill>
                <a:latin typeface="Arial" charset="0"/>
                <a:ea typeface="+mn-ea"/>
                <a:cs typeface="+mn-cs"/>
              </a:rPr>
              <a:t>in 2014, the </a:t>
            </a:r>
            <a:r>
              <a:rPr lang="en-GB" sz="1000" b="1" i="0" u="none" strike="noStrike" kern="1200" baseline="0" dirty="0" smtClean="0">
                <a:solidFill>
                  <a:schemeClr val="tx1"/>
                </a:solidFill>
                <a:latin typeface="Arial" charset="0"/>
                <a:ea typeface="+mn-ea"/>
                <a:cs typeface="+mn-cs"/>
              </a:rPr>
              <a:t>highest level to date</a:t>
            </a:r>
            <a:r>
              <a:rPr lang="en-GB" sz="1000" b="0" i="0" u="none" strike="noStrike" kern="1200" baseline="0" dirty="0" smtClean="0">
                <a:solidFill>
                  <a:schemeClr val="tx1"/>
                </a:solidFill>
                <a:latin typeface="Arial" charset="0"/>
                <a:ea typeface="+mn-ea"/>
                <a:cs typeface="+mn-cs"/>
              </a:rPr>
              <a:t>. </a:t>
            </a:r>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Of that total, using its humanitarian aid and civil protection instruments, the EU provided substantial </a:t>
            </a:r>
            <a:r>
              <a:rPr lang="en-GB" sz="1000" b="1" i="0" u="none" strike="noStrike" kern="1200" baseline="0" dirty="0" smtClean="0">
                <a:solidFill>
                  <a:schemeClr val="tx1"/>
                </a:solidFill>
                <a:latin typeface="Arial" charset="0"/>
                <a:ea typeface="+mn-ea"/>
                <a:cs typeface="+mn-cs"/>
              </a:rPr>
              <a:t>needs-based emergency assistance in 2014 </a:t>
            </a:r>
            <a:r>
              <a:rPr lang="en-GB" sz="1000" b="0" i="0" u="none" strike="noStrike" kern="1200" baseline="0" dirty="0" smtClean="0">
                <a:solidFill>
                  <a:schemeClr val="tx1"/>
                </a:solidFill>
                <a:latin typeface="Arial" charset="0"/>
                <a:ea typeface="+mn-ea"/>
                <a:cs typeface="+mn-cs"/>
              </a:rPr>
              <a:t>for a total commitment of </a:t>
            </a:r>
            <a:r>
              <a:rPr lang="en-GB" sz="1000" b="1" i="0" u="none" strike="noStrike" kern="1200" baseline="0" dirty="0" smtClean="0">
                <a:solidFill>
                  <a:schemeClr val="tx1"/>
                </a:solidFill>
                <a:latin typeface="Arial" charset="0"/>
                <a:ea typeface="+mn-ea"/>
                <a:cs typeface="+mn-cs"/>
              </a:rPr>
              <a:t>€1,273 million.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51</a:t>
            </a:fld>
            <a:endParaRPr lang="en-GB"/>
          </a:p>
        </p:txBody>
      </p:sp>
    </p:spTree>
    <p:extLst>
      <p:ext uri="{BB962C8B-B14F-4D97-AF65-F5344CB8AC3E}">
        <p14:creationId xmlns:p14="http://schemas.microsoft.com/office/powerpoint/2010/main" val="544494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52</a:t>
            </a:fld>
            <a:endParaRPr lang="en-GB"/>
          </a:p>
        </p:txBody>
      </p:sp>
    </p:spTree>
    <p:extLst>
      <p:ext uri="{BB962C8B-B14F-4D97-AF65-F5344CB8AC3E}">
        <p14:creationId xmlns:p14="http://schemas.microsoft.com/office/powerpoint/2010/main" val="318017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53</a:t>
            </a:fld>
            <a:endParaRPr lang="en-GB"/>
          </a:p>
        </p:txBody>
      </p:sp>
    </p:spTree>
    <p:extLst>
      <p:ext uri="{BB962C8B-B14F-4D97-AF65-F5344CB8AC3E}">
        <p14:creationId xmlns:p14="http://schemas.microsoft.com/office/powerpoint/2010/main" val="947256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Democratic change</a:t>
            </a:r>
          </a:p>
          <a:p>
            <a:r>
              <a:rPr lang="en-GB" sz="1000" dirty="0" smtClean="0"/>
              <a:t>Making the EU more democratic</a:t>
            </a:r>
          </a:p>
          <a:p>
            <a:pPr marL="171450" indent="-171450">
              <a:buFontTx/>
              <a:buChar char="-"/>
            </a:pPr>
            <a:endParaRPr lang="en-GB" sz="1000" dirty="0" smtClean="0"/>
          </a:p>
          <a:p>
            <a:pPr marL="171450" indent="-171450">
              <a:buFontTx/>
              <a:buChar char="-"/>
            </a:pPr>
            <a:r>
              <a:rPr lang="en-GB" sz="1000" dirty="0" smtClean="0"/>
              <a:t>For the first time, in 2014, EU countries had to take the results of the </a:t>
            </a:r>
            <a:r>
              <a:rPr lang="en-GB" sz="1000" b="1" dirty="0" smtClean="0"/>
              <a:t>elections</a:t>
            </a:r>
            <a:r>
              <a:rPr lang="en-GB" sz="1000" dirty="0" smtClean="0"/>
              <a:t> into account when proposing a candidate for </a:t>
            </a:r>
            <a:r>
              <a:rPr lang="en-GB" sz="1000" b="1" dirty="0" smtClean="0"/>
              <a:t>European Commission President</a:t>
            </a:r>
            <a:r>
              <a:rPr lang="en-GB" sz="1000" dirty="0" smtClean="0"/>
              <a:t>.</a:t>
            </a:r>
          </a:p>
          <a:p>
            <a:pPr marL="171450" indent="-171450">
              <a:buFontTx/>
              <a:buChar char="-"/>
            </a:pPr>
            <a:r>
              <a:rPr lang="en-GB" sz="1000" dirty="0" smtClean="0"/>
              <a:t>Albeit an important step, this is only the first of many in making the European Union more democratic and </a:t>
            </a:r>
            <a:r>
              <a:rPr lang="en-GB" sz="1000" b="1" dirty="0" smtClean="0"/>
              <a:t>bringing it closer to its citizens</a:t>
            </a:r>
            <a:r>
              <a:rPr lang="en-GB" sz="1000" dirty="0" smtClean="0"/>
              <a:t>.</a:t>
            </a:r>
          </a:p>
          <a:p>
            <a:pPr marL="171450" indent="-171450">
              <a:buFontTx/>
              <a:buChar char="-"/>
            </a:pPr>
            <a:r>
              <a:rPr lang="en-GB" sz="1000" dirty="0" smtClean="0"/>
              <a:t>Europeans have the </a:t>
            </a:r>
            <a:r>
              <a:rPr lang="en-GB" sz="1000" b="1" dirty="0" smtClean="0"/>
              <a:t>right</a:t>
            </a:r>
            <a:r>
              <a:rPr lang="en-GB" sz="1000" dirty="0" smtClean="0"/>
              <a:t> to know who Commissioners and Commission staff, Members of the European Parliament and representatives of the Council meet in the context of the legislative process. The Commission is committed to bringing a new lease of life to the relationship with the European Parliament, as well as to working more closely with national parliaments.</a:t>
            </a:r>
          </a:p>
          <a:p>
            <a:endParaRPr lang="en-US" sz="1000" dirty="0" smtClean="0"/>
          </a:p>
          <a:p>
            <a:r>
              <a:rPr lang="en-GB" sz="1000" b="1" dirty="0" smtClean="0"/>
              <a:t>Objectives</a:t>
            </a:r>
          </a:p>
          <a:p>
            <a:pPr marL="171450" indent="-171450">
              <a:buFontTx/>
              <a:buChar char="-"/>
            </a:pPr>
            <a:r>
              <a:rPr lang="en-GB" sz="1000" dirty="0" smtClean="0"/>
              <a:t>Creating a </a:t>
            </a:r>
            <a:r>
              <a:rPr lang="en-GB" sz="1000" b="1" dirty="0" smtClean="0"/>
              <a:t>mandatory register </a:t>
            </a:r>
            <a:r>
              <a:rPr lang="en-GB" sz="1000" dirty="0" smtClean="0"/>
              <a:t>for organisations and individuals lobbying the Commission, Parliament and Council.</a:t>
            </a:r>
          </a:p>
          <a:p>
            <a:pPr marL="171450" indent="-171450">
              <a:buFontTx/>
              <a:buChar char="-"/>
            </a:pPr>
            <a:r>
              <a:rPr lang="en-GB" sz="1000" dirty="0" smtClean="0"/>
              <a:t>Working with the European Parliament and the Council to remove unnecessary </a:t>
            </a:r>
            <a:r>
              <a:rPr lang="en-GB" sz="1000" b="1" dirty="0" smtClean="0"/>
              <a:t>red tape </a:t>
            </a:r>
            <a:r>
              <a:rPr lang="en-GB" sz="1000" dirty="0" smtClean="0"/>
              <a:t>at both European and national level.</a:t>
            </a:r>
          </a:p>
          <a:p>
            <a:pPr marL="171450" indent="-171450">
              <a:buFontTx/>
              <a:buChar char="-"/>
            </a:pPr>
            <a:r>
              <a:rPr lang="en-GB" sz="1000" dirty="0" smtClean="0"/>
              <a:t>Finding ways to </a:t>
            </a:r>
            <a:r>
              <a:rPr lang="en-GB" sz="1000" b="1" dirty="0" smtClean="0"/>
              <a:t>deepen cooperation</a:t>
            </a:r>
            <a:r>
              <a:rPr lang="en-GB" sz="1000" dirty="0" smtClean="0"/>
              <a:t> between national parliaments and the Commission.</a:t>
            </a:r>
          </a:p>
          <a:p>
            <a:pPr marL="171450" indent="-171450">
              <a:buFontTx/>
              <a:buChar char="-"/>
            </a:pPr>
            <a:r>
              <a:rPr lang="en-GB" sz="1000" dirty="0" smtClean="0"/>
              <a:t>Reviewing the laws that oblige the Commission to authorise </a:t>
            </a:r>
            <a:r>
              <a:rPr lang="en-GB" sz="1000" b="1" dirty="0" smtClean="0"/>
              <a:t>genetically modified organisms </a:t>
            </a:r>
            <a:r>
              <a:rPr lang="en-GB" sz="1000" dirty="0" smtClean="0"/>
              <a:t>(GMOs), even when a majority of national governments is against this.</a:t>
            </a:r>
          </a:p>
          <a:p>
            <a:pPr marL="171450" indent="-171450">
              <a:buFontTx/>
              <a:buChar char="-"/>
            </a:pPr>
            <a:r>
              <a:rPr lang="en-GB" sz="1000" dirty="0" smtClean="0"/>
              <a:t>Increasing the number of </a:t>
            </a:r>
            <a:r>
              <a:rPr lang="en-GB" sz="1000" b="1" dirty="0" smtClean="0"/>
              <a:t>women</a:t>
            </a:r>
            <a:r>
              <a:rPr lang="en-GB" sz="1000" dirty="0" smtClean="0"/>
              <a:t> in management and other administrative positions in the Commission.</a:t>
            </a:r>
            <a:endParaRPr lang="en-US" sz="1000" b="0" i="0" u="none" strike="noStrike" kern="1200" baseline="0" dirty="0" smtClean="0">
              <a:solidFill>
                <a:schemeClr val="tx1"/>
              </a:solidFill>
              <a:latin typeface="Arial" charset="0"/>
              <a:ea typeface="+mn-ea"/>
              <a:cs typeface="+mn-cs"/>
            </a:endParaRPr>
          </a:p>
          <a:p>
            <a:endParaRPr lang="en-US" sz="1000" b="0" i="0" u="none" strike="noStrike" kern="1200" baseline="0" dirty="0" smtClean="0">
              <a:solidFill>
                <a:schemeClr val="tx1"/>
              </a:solidFill>
              <a:latin typeface="Arial" charset="0"/>
              <a:ea typeface="+mn-ea"/>
              <a:cs typeface="+mn-cs"/>
            </a:endParaRPr>
          </a:p>
          <a:p>
            <a:r>
              <a:rPr lang="en-US" sz="1000" b="1" i="0" u="sng" strike="noStrike" kern="1200" baseline="0" dirty="0" smtClean="0">
                <a:solidFill>
                  <a:schemeClr val="tx1"/>
                </a:solidFill>
                <a:latin typeface="Arial" charset="0"/>
                <a:ea typeface="+mn-ea"/>
                <a:cs typeface="+mn-cs"/>
              </a:rPr>
              <a:t>Example: </a:t>
            </a:r>
            <a:r>
              <a:rPr lang="en-US" sz="1000" b="1" i="0" u="sng" strike="noStrike" kern="1200" baseline="0" dirty="0" err="1" smtClean="0">
                <a:solidFill>
                  <a:schemeClr val="tx1"/>
                </a:solidFill>
                <a:latin typeface="Arial" charset="0"/>
                <a:ea typeface="+mn-ea"/>
                <a:cs typeface="+mn-cs"/>
              </a:rPr>
              <a:t>Democractic</a:t>
            </a:r>
            <a:r>
              <a:rPr lang="en-US" sz="1000" b="1" i="0" u="sng" strike="noStrike" kern="1200" baseline="0" dirty="0" smtClean="0">
                <a:solidFill>
                  <a:schemeClr val="tx1"/>
                </a:solidFill>
                <a:latin typeface="Arial" charset="0"/>
                <a:ea typeface="+mn-ea"/>
                <a:cs typeface="+mn-cs"/>
              </a:rPr>
              <a:t> change</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The Commission is changing both what we are doing and how we do it. Being "big on big things – small on small things" is our guiding principle following President </a:t>
            </a:r>
            <a:r>
              <a:rPr lang="en-GB" sz="1000" b="1" i="0" u="none" strike="noStrike" kern="1200" baseline="0" dirty="0" err="1" smtClean="0">
                <a:solidFill>
                  <a:schemeClr val="tx1"/>
                </a:solidFill>
                <a:latin typeface="Arial" charset="0"/>
                <a:ea typeface="+mn-ea"/>
                <a:cs typeface="+mn-cs"/>
              </a:rPr>
              <a:t>Juncker's</a:t>
            </a:r>
            <a:r>
              <a:rPr lang="en-GB" sz="1000" b="1" i="0" u="none" strike="noStrike" kern="1200" baseline="0" dirty="0" smtClean="0">
                <a:solidFill>
                  <a:schemeClr val="tx1"/>
                </a:solidFill>
                <a:latin typeface="Arial" charset="0"/>
                <a:ea typeface="+mn-ea"/>
                <a:cs typeface="+mn-cs"/>
              </a:rPr>
              <a:t> Political Guidelines. </a:t>
            </a:r>
            <a:endParaRPr lang="en-GB" sz="1000" b="0" i="0" u="none" strike="noStrike" kern="1200" baseline="0" dirty="0" smtClean="0">
              <a:solidFill>
                <a:schemeClr val="tx1"/>
              </a:solidFill>
              <a:latin typeface="Arial" charset="0"/>
              <a:ea typeface="+mn-ea"/>
              <a:cs typeface="+mn-cs"/>
            </a:endParaRP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An Investment Plan for Europe to boost jobs and growth; an Energy Union to deliver secure, affordable and sustainable energy; an internal security agenda to tackle common threats like terrorism and organised crime; a Digital Single Market to unlock online opportunities; and a European Agenda on Migration. </a:t>
            </a:r>
            <a:r>
              <a:rPr lang="en-GB" sz="1000" b="1" i="0" u="none" strike="noStrike" kern="1200" baseline="0" dirty="0" smtClean="0">
                <a:solidFill>
                  <a:schemeClr val="tx1"/>
                </a:solidFill>
                <a:latin typeface="Arial" charset="0"/>
                <a:ea typeface="+mn-ea"/>
                <a:cs typeface="+mn-cs"/>
              </a:rPr>
              <a:t>Our new initiatives flow from genuine political priorities</a:t>
            </a:r>
            <a:r>
              <a:rPr lang="en-GB" sz="1000" b="0" i="0" u="none" strike="noStrike" kern="1200" baseline="0" dirty="0" smtClean="0">
                <a:solidFill>
                  <a:schemeClr val="tx1"/>
                </a:solidFill>
                <a:latin typeface="Arial" charset="0"/>
                <a:ea typeface="+mn-ea"/>
                <a:cs typeface="+mn-cs"/>
              </a:rPr>
              <a:t>. And before jumping on new initiatives, we are also </a:t>
            </a:r>
            <a:r>
              <a:rPr lang="en-GB" sz="1000" b="1" i="0" u="none" strike="noStrike" kern="1200" baseline="0" dirty="0" smtClean="0">
                <a:solidFill>
                  <a:schemeClr val="tx1"/>
                </a:solidFill>
                <a:latin typeface="Arial" charset="0"/>
                <a:ea typeface="+mn-ea"/>
                <a:cs typeface="+mn-cs"/>
              </a:rPr>
              <a:t>taking a closer look at existing law </a:t>
            </a:r>
            <a:r>
              <a:rPr lang="en-GB" sz="1000" b="0" i="0" u="none" strike="noStrike" kern="1200" baseline="0" dirty="0" smtClean="0">
                <a:solidFill>
                  <a:schemeClr val="tx1"/>
                </a:solidFill>
                <a:latin typeface="Arial" charset="0"/>
                <a:ea typeface="+mn-ea"/>
                <a:cs typeface="+mn-cs"/>
              </a:rPr>
              <a:t>to see if it is fit for purpose, and improve it where necessary.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1" i="0" u="none" strike="noStrike" kern="1200" baseline="0" dirty="0" smtClean="0">
                <a:solidFill>
                  <a:schemeClr val="tx1"/>
                </a:solidFill>
                <a:latin typeface="Arial" charset="0"/>
                <a:ea typeface="+mn-ea"/>
                <a:cs typeface="+mn-cs"/>
              </a:rPr>
              <a:t>The EU, its institutions and its body of law are there to serve citizens and businesses. </a:t>
            </a:r>
            <a:r>
              <a:rPr lang="en-GB" sz="1000" b="0" i="0" u="none" strike="noStrike" kern="1200" baseline="0" dirty="0" smtClean="0">
                <a:solidFill>
                  <a:schemeClr val="tx1"/>
                </a:solidFill>
                <a:latin typeface="Arial" charset="0"/>
                <a:ea typeface="+mn-ea"/>
                <a:cs typeface="+mn-cs"/>
              </a:rPr>
              <a:t>The EU's job is to make life easier and not harder for businesses and citizens. </a:t>
            </a:r>
          </a:p>
          <a:p>
            <a:endParaRPr lang="en-US" sz="1000" b="0" i="0" u="none"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Better regulation and transparency have been </a:t>
            </a:r>
            <a:r>
              <a:rPr lang="en-GB" sz="1000" b="1" i="0" u="none" strike="noStrike" kern="1200" baseline="0" dirty="0" smtClean="0">
                <a:solidFill>
                  <a:schemeClr val="tx1"/>
                </a:solidFill>
                <a:latin typeface="Arial" charset="0"/>
                <a:ea typeface="+mn-ea"/>
                <a:cs typeface="+mn-cs"/>
              </a:rPr>
              <a:t>entrusted to the First Vice-President of the Commission – </a:t>
            </a:r>
            <a:r>
              <a:rPr lang="en-GB" sz="1000" b="1" i="0" u="none" strike="noStrike" kern="1200" baseline="0" dirty="0" err="1" smtClean="0">
                <a:solidFill>
                  <a:schemeClr val="tx1"/>
                </a:solidFill>
                <a:latin typeface="Arial" charset="0"/>
                <a:ea typeface="+mn-ea"/>
                <a:cs typeface="+mn-cs"/>
              </a:rPr>
              <a:t>Frans</a:t>
            </a:r>
            <a:r>
              <a:rPr lang="en-GB" sz="1000" b="1" i="0" u="none" strike="noStrike" kern="1200" baseline="0" dirty="0" smtClean="0">
                <a:solidFill>
                  <a:schemeClr val="tx1"/>
                </a:solidFill>
                <a:latin typeface="Arial" charset="0"/>
                <a:ea typeface="+mn-ea"/>
                <a:cs typeface="+mn-cs"/>
              </a:rPr>
              <a:t> Timmermans. </a:t>
            </a:r>
            <a:r>
              <a:rPr lang="en-GB" sz="1000" b="0" i="0" u="none" strike="noStrike" kern="1200" baseline="0" dirty="0" smtClean="0">
                <a:solidFill>
                  <a:schemeClr val="tx1"/>
                </a:solidFill>
                <a:latin typeface="Arial" charset="0"/>
                <a:ea typeface="+mn-ea"/>
                <a:cs typeface="+mn-cs"/>
              </a:rPr>
              <a:t>This is a clear signal of the political importance given by the Commission to this priority.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54</a:t>
            </a:fld>
            <a:endParaRPr lang="en-GB"/>
          </a:p>
        </p:txBody>
      </p:sp>
    </p:spTree>
    <p:extLst>
      <p:ext uri="{BB962C8B-B14F-4D97-AF65-F5344CB8AC3E}">
        <p14:creationId xmlns:p14="http://schemas.microsoft.com/office/powerpoint/2010/main" val="227571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1" dirty="0" smtClean="0"/>
              <a:t>To conclude</a:t>
            </a:r>
            <a:endParaRPr lang="en-US" b="1"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55</a:t>
            </a:fld>
            <a:endParaRPr lang="en-GB"/>
          </a:p>
        </p:txBody>
      </p:sp>
    </p:spTree>
    <p:extLst>
      <p:ext uri="{BB962C8B-B14F-4D97-AF65-F5344CB8AC3E}">
        <p14:creationId xmlns:p14="http://schemas.microsoft.com/office/powerpoint/2010/main" val="231984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000" b="1" dirty="0" smtClean="0"/>
              <a:t>Example:</a:t>
            </a:r>
            <a:r>
              <a:rPr lang="en-GB" sz="1000" b="1" baseline="0" dirty="0" smtClean="0"/>
              <a:t> </a:t>
            </a:r>
            <a:r>
              <a:rPr lang="en-GB" sz="1000" b="1" dirty="0" smtClean="0"/>
              <a:t>EU-Turkey Agreement</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On 18 March 2016, </a:t>
            </a:r>
            <a:r>
              <a:rPr lang="en-GB" sz="1000" b="1" dirty="0" smtClean="0"/>
              <a:t>EU Heads of State or Government </a:t>
            </a:r>
            <a:r>
              <a:rPr lang="en-GB" sz="1000" dirty="0" smtClean="0"/>
              <a:t>and </a:t>
            </a:r>
            <a:r>
              <a:rPr lang="en-GB" sz="1000" b="1" dirty="0" smtClean="0"/>
              <a:t>Turkey</a:t>
            </a:r>
            <a:r>
              <a:rPr lang="en-GB" sz="1000" dirty="0" smtClean="0"/>
              <a:t> agreed to end the </a:t>
            </a:r>
            <a:r>
              <a:rPr lang="en-GB" sz="1000" b="1" dirty="0" smtClean="0"/>
              <a:t>irregular migration </a:t>
            </a:r>
            <a:r>
              <a:rPr lang="en-GB" sz="1000" dirty="0" smtClean="0"/>
              <a:t>from Turkey to the EU and replace it instead with </a:t>
            </a:r>
            <a:r>
              <a:rPr lang="en-GB" sz="1000" b="1" dirty="0" smtClean="0"/>
              <a:t>legal channels of resettlement </a:t>
            </a:r>
            <a:r>
              <a:rPr lang="en-GB" sz="1000" dirty="0" smtClean="0"/>
              <a:t>of refugees to the European Union. The aim is to replace disorganised, chaotic, irregular and dangerous migratory flows by organised, </a:t>
            </a:r>
            <a:r>
              <a:rPr lang="en-GB" sz="1000" b="1" dirty="0" smtClean="0"/>
              <a:t>safe</a:t>
            </a:r>
            <a:r>
              <a:rPr lang="en-GB" sz="1000" dirty="0" smtClean="0"/>
              <a:t> and </a:t>
            </a:r>
            <a:r>
              <a:rPr lang="en-GB" sz="1000" b="1" dirty="0" smtClean="0"/>
              <a:t>legal pathways to Europe </a:t>
            </a:r>
            <a:r>
              <a:rPr lang="en-GB" sz="1000" dirty="0" smtClean="0"/>
              <a:t>for those entitled to international protection in line with EU and international law.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000"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 The </a:t>
            </a:r>
            <a:r>
              <a:rPr lang="en-GB" sz="1000" b="1" dirty="0" smtClean="0"/>
              <a:t>implementation </a:t>
            </a:r>
            <a:r>
              <a:rPr lang="en-GB" sz="1000" dirty="0" smtClean="0"/>
              <a:t>of the Statement requires huge operational efforts from all involved, and most of all from </a:t>
            </a:r>
            <a:r>
              <a:rPr lang="en-GB" sz="1000" b="1" dirty="0" smtClean="0"/>
              <a:t>Greece</a:t>
            </a:r>
            <a:r>
              <a:rPr lang="en-GB" sz="1000" dirty="0" smtClean="0"/>
              <a:t>. </a:t>
            </a:r>
            <a:r>
              <a:rPr lang="en-GB" sz="1000" b="0" dirty="0" smtClean="0"/>
              <a:t>Greece</a:t>
            </a:r>
            <a:r>
              <a:rPr lang="en-GB" sz="1000" dirty="0" smtClean="0"/>
              <a:t> and </a:t>
            </a:r>
            <a:r>
              <a:rPr lang="en-GB" sz="1000" b="0" dirty="0" smtClean="0"/>
              <a:t>Turkey</a:t>
            </a:r>
            <a:r>
              <a:rPr lang="en-GB" sz="1000" dirty="0" smtClean="0"/>
              <a:t> are the two governments in charge of implementing the Statement. It is their authorities who have to do the legal and operational work.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dirty="0" smtClean="0"/>
              <a:t>-The </a:t>
            </a:r>
            <a:r>
              <a:rPr lang="en-GB" sz="1000" b="1" dirty="0" smtClean="0"/>
              <a:t>Commission</a:t>
            </a:r>
            <a:r>
              <a:rPr lang="en-GB" sz="1000" dirty="0" smtClean="0"/>
              <a:t> is </a:t>
            </a:r>
            <a:r>
              <a:rPr lang="en-GB" sz="1000" b="1" dirty="0" smtClean="0"/>
              <a:t>assisting</a:t>
            </a:r>
            <a:r>
              <a:rPr lang="en-GB" sz="1000" dirty="0" smtClean="0"/>
              <a:t> </a:t>
            </a:r>
            <a:r>
              <a:rPr lang="en-GB" sz="1000" b="1" dirty="0" smtClean="0"/>
              <a:t>Greece</a:t>
            </a:r>
            <a:r>
              <a:rPr lang="en-GB" sz="1000" dirty="0" smtClean="0"/>
              <a:t> with </a:t>
            </a:r>
            <a:r>
              <a:rPr lang="en-GB" sz="1000" b="1" dirty="0" smtClean="0"/>
              <a:t>advice</a:t>
            </a:r>
            <a:r>
              <a:rPr lang="en-GB" sz="1000" dirty="0" smtClean="0"/>
              <a:t>, </a:t>
            </a:r>
            <a:r>
              <a:rPr lang="en-GB" sz="1000" b="1" dirty="0" smtClean="0"/>
              <a:t>expertise</a:t>
            </a:r>
            <a:r>
              <a:rPr lang="en-GB" sz="1000" dirty="0" smtClean="0"/>
              <a:t> and </a:t>
            </a:r>
            <a:r>
              <a:rPr lang="en-GB" sz="1000" b="1" dirty="0" smtClean="0"/>
              <a:t>support</a:t>
            </a:r>
            <a:r>
              <a:rPr lang="en-GB" sz="1000" dirty="0" smtClean="0"/>
              <a:t> from the </a:t>
            </a:r>
            <a:r>
              <a:rPr lang="en-GB" sz="1000" b="1" dirty="0" smtClean="0"/>
              <a:t>EU budget </a:t>
            </a:r>
            <a:r>
              <a:rPr lang="en-GB" sz="1000" dirty="0" smtClean="0"/>
              <a:t>and by coordinating the support which is being provided by other Member States and EU agencies.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000" b="0" u="sng" dirty="0" smtClean="0"/>
          </a:p>
          <a:p>
            <a:r>
              <a:rPr lang="en-GB" sz="1000" dirty="0" smtClean="0"/>
              <a:t>- The Commission estimated the costs of the practical implementation of the Statement to be around </a:t>
            </a:r>
            <a:r>
              <a:rPr lang="en-GB" sz="1000" b="1" dirty="0" smtClean="0"/>
              <a:t>€280 million </a:t>
            </a:r>
            <a:r>
              <a:rPr lang="en-GB" sz="1000" dirty="0" smtClean="0"/>
              <a:t>over the next six months and it was agreed that the </a:t>
            </a:r>
            <a:r>
              <a:rPr lang="en-GB" sz="1000" b="1" dirty="0" smtClean="0"/>
              <a:t>EU budget </a:t>
            </a:r>
            <a:r>
              <a:rPr lang="en-GB" sz="1000" dirty="0" smtClean="0"/>
              <a:t>should finance these costs.</a:t>
            </a:r>
          </a:p>
          <a:p>
            <a:r>
              <a:rPr lang="en-GB" sz="1000" dirty="0" smtClean="0"/>
              <a:t>- The EU will support Greece to put in place the necessary </a:t>
            </a:r>
            <a:r>
              <a:rPr lang="en-GB" sz="1000" b="1" dirty="0" smtClean="0"/>
              <a:t>human resources</a:t>
            </a:r>
            <a:r>
              <a:rPr lang="en-GB" sz="1000" dirty="0" smtClean="0"/>
              <a:t>, </a:t>
            </a:r>
            <a:r>
              <a:rPr lang="en-GB" sz="1000" b="1" dirty="0" smtClean="0"/>
              <a:t>infrastructure</a:t>
            </a:r>
            <a:r>
              <a:rPr lang="en-GB" sz="1000" dirty="0" smtClean="0"/>
              <a:t> and </a:t>
            </a:r>
            <a:r>
              <a:rPr lang="en-GB" sz="1000" b="1" dirty="0" smtClean="0"/>
              <a:t>reception capacity </a:t>
            </a:r>
            <a:r>
              <a:rPr lang="en-GB" sz="1000" dirty="0" smtClean="0"/>
              <a:t>in order to carry out registrations appeals processes and large scale return operations.</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a:t>
            </a:fld>
            <a:endParaRPr lang="en-GB"/>
          </a:p>
        </p:txBody>
      </p:sp>
    </p:spTree>
    <p:extLst>
      <p:ext uri="{BB962C8B-B14F-4D97-AF65-F5344CB8AC3E}">
        <p14:creationId xmlns:p14="http://schemas.microsoft.com/office/powerpoint/2010/main" val="330349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Policy Implementation</a:t>
            </a:r>
          </a:p>
          <a:p>
            <a:endParaRPr lang="en-GB" sz="1000" b="1" dirty="0" smtClean="0"/>
          </a:p>
          <a:p>
            <a:pPr marL="173616" indent="-173616">
              <a:buFontTx/>
              <a:buChar char="-"/>
            </a:pPr>
            <a:r>
              <a:rPr lang="en-GB" sz="1000" dirty="0" smtClean="0"/>
              <a:t>The Commission manages and implements EU policies.</a:t>
            </a:r>
          </a:p>
          <a:p>
            <a:endParaRPr lang="en-GB" sz="1000" dirty="0" smtClean="0"/>
          </a:p>
          <a:p>
            <a:r>
              <a:rPr lang="en-GB" sz="1000" u="sng" dirty="0" smtClean="0"/>
              <a:t>Follow-up questions:</a:t>
            </a:r>
          </a:p>
          <a:p>
            <a:r>
              <a:rPr lang="en-GB" sz="1000" dirty="0" smtClean="0"/>
              <a:t>-&gt; What is a policy?</a:t>
            </a:r>
          </a:p>
          <a:p>
            <a:endParaRPr lang="en-GB" sz="1000" dirty="0" smtClean="0"/>
          </a:p>
          <a:p>
            <a:r>
              <a:rPr lang="en-GB" sz="1000" b="1" u="sng" dirty="0" smtClean="0"/>
              <a:t>Example: Regional Policy</a:t>
            </a:r>
            <a:endParaRPr lang="en-GB" sz="1000" u="sng" dirty="0" smtClean="0"/>
          </a:p>
          <a:p>
            <a:endParaRPr lang="en-GB" sz="1000" b="1" dirty="0" smtClean="0"/>
          </a:p>
          <a:p>
            <a:pPr marL="171440" indent="-171440">
              <a:buFontTx/>
              <a:buChar char="-"/>
            </a:pPr>
            <a:r>
              <a:rPr lang="en-GB" sz="1000" b="1" dirty="0" smtClean="0"/>
              <a:t>Regional Policy </a:t>
            </a:r>
            <a:r>
              <a:rPr lang="en-GB" sz="1000" dirty="0" smtClean="0"/>
              <a:t>targets all regions and cities in the European Union in order to support </a:t>
            </a:r>
            <a:r>
              <a:rPr lang="en-GB" sz="1000" b="1" dirty="0" smtClean="0"/>
              <a:t>job creation, business competitiveness, economic growth, sustainable development, and improve citizens’ quality of life</a:t>
            </a:r>
            <a:r>
              <a:rPr lang="en-GB" sz="1000" dirty="0" smtClean="0"/>
              <a:t>.</a:t>
            </a:r>
          </a:p>
          <a:p>
            <a:pPr marL="171440" indent="-171440">
              <a:buFontTx/>
              <a:buChar char="-"/>
            </a:pPr>
            <a:r>
              <a:rPr lang="en-GB" sz="1000" dirty="0" smtClean="0"/>
              <a:t>Its </a:t>
            </a:r>
            <a:r>
              <a:rPr lang="en-GB" sz="1000" b="1" dirty="0" smtClean="0"/>
              <a:t>investments</a:t>
            </a:r>
            <a:r>
              <a:rPr lang="en-GB" sz="1000" dirty="0" smtClean="0"/>
              <a:t> help to </a:t>
            </a:r>
            <a:r>
              <a:rPr lang="en-GB" sz="1000" b="1" dirty="0" smtClean="0"/>
              <a:t>deliver</a:t>
            </a:r>
            <a:r>
              <a:rPr lang="en-GB" sz="1000" dirty="0" smtClean="0"/>
              <a:t> </a:t>
            </a:r>
            <a:r>
              <a:rPr lang="en-GB" sz="1000" b="1" dirty="0" smtClean="0"/>
              <a:t>many</a:t>
            </a:r>
            <a:r>
              <a:rPr lang="en-GB" sz="1000" dirty="0" smtClean="0"/>
              <a:t> </a:t>
            </a:r>
            <a:r>
              <a:rPr lang="en-GB" sz="1000" b="1" dirty="0" smtClean="0"/>
              <a:t>EU policy objectives </a:t>
            </a:r>
            <a:r>
              <a:rPr lang="en-GB" sz="1000" dirty="0" smtClean="0"/>
              <a:t>and</a:t>
            </a:r>
            <a:r>
              <a:rPr lang="en-GB" sz="1000" b="1" dirty="0" smtClean="0"/>
              <a:t> complements EU policies </a:t>
            </a:r>
            <a:r>
              <a:rPr lang="en-GB" sz="1000" dirty="0" smtClean="0"/>
              <a:t>such as those dealing with </a:t>
            </a:r>
            <a:r>
              <a:rPr lang="en-GB" sz="1000" b="1" dirty="0" smtClean="0"/>
              <a:t>education</a:t>
            </a:r>
            <a:r>
              <a:rPr lang="en-GB" sz="1000" dirty="0" smtClean="0"/>
              <a:t>, </a:t>
            </a:r>
            <a:r>
              <a:rPr lang="en-GB" sz="1000" b="1" dirty="0" smtClean="0"/>
              <a:t>employment</a:t>
            </a:r>
            <a:r>
              <a:rPr lang="en-GB" sz="1000" dirty="0" smtClean="0"/>
              <a:t>, </a:t>
            </a:r>
            <a:r>
              <a:rPr lang="en-GB" sz="1000" b="1" dirty="0" smtClean="0"/>
              <a:t>energy</a:t>
            </a:r>
            <a:r>
              <a:rPr lang="en-GB" sz="1000" dirty="0" smtClean="0"/>
              <a:t>, the </a:t>
            </a:r>
            <a:r>
              <a:rPr lang="en-GB" sz="1000" b="1" dirty="0" smtClean="0"/>
              <a:t>environment</a:t>
            </a:r>
            <a:r>
              <a:rPr lang="en-GB" sz="1000" dirty="0" smtClean="0"/>
              <a:t>, the </a:t>
            </a:r>
            <a:r>
              <a:rPr lang="en-GB" sz="1000" b="1" dirty="0" smtClean="0"/>
              <a:t>single</a:t>
            </a:r>
            <a:r>
              <a:rPr lang="en-GB" sz="1000" dirty="0" smtClean="0"/>
              <a:t> </a:t>
            </a:r>
            <a:r>
              <a:rPr lang="en-GB" sz="1000" b="1" dirty="0" smtClean="0"/>
              <a:t>market</a:t>
            </a:r>
            <a:r>
              <a:rPr lang="en-GB" sz="1000" dirty="0" smtClean="0"/>
              <a:t>, </a:t>
            </a:r>
            <a:r>
              <a:rPr lang="en-GB" sz="1000" b="1" dirty="0" smtClean="0"/>
              <a:t>research</a:t>
            </a:r>
            <a:r>
              <a:rPr lang="en-GB" sz="1000" dirty="0" smtClean="0"/>
              <a:t> and </a:t>
            </a:r>
            <a:r>
              <a:rPr lang="en-GB" sz="1000" b="1" dirty="0" smtClean="0"/>
              <a:t>innovation</a:t>
            </a:r>
            <a:r>
              <a:rPr lang="en-GB" sz="1000" dirty="0" smtClean="0"/>
              <a:t>.</a:t>
            </a:r>
          </a:p>
          <a:p>
            <a:pPr marL="628612" lvl="1" indent="-171440">
              <a:buFontTx/>
              <a:buChar char="-"/>
            </a:pPr>
            <a:r>
              <a:rPr lang="en-GB" sz="1000" dirty="0" smtClean="0"/>
              <a:t>The </a:t>
            </a:r>
            <a:r>
              <a:rPr lang="en-GB" sz="1000" b="1" dirty="0" smtClean="0"/>
              <a:t>European Structural and Investment Funds </a:t>
            </a:r>
            <a:r>
              <a:rPr lang="en-GB" sz="1000" dirty="0" smtClean="0"/>
              <a:t>are directly </a:t>
            </a:r>
            <a:r>
              <a:rPr lang="en-GB" sz="1000" b="1" dirty="0" smtClean="0"/>
              <a:t>contributing to the Investment Plan </a:t>
            </a:r>
            <a:r>
              <a:rPr lang="en-GB" sz="1000" dirty="0" smtClean="0"/>
              <a:t>and the </a:t>
            </a:r>
            <a:r>
              <a:rPr lang="en-GB" sz="1000" b="1" dirty="0" smtClean="0"/>
              <a:t>Commission's priorities</a:t>
            </a:r>
            <a:r>
              <a:rPr lang="en-GB" sz="1000" dirty="0" smtClean="0"/>
              <a:t>.</a:t>
            </a:r>
          </a:p>
          <a:p>
            <a:pPr marL="171440" indent="-171440" defTabSz="914346">
              <a:buFontTx/>
              <a:buChar char="-"/>
              <a:defRPr/>
            </a:pPr>
            <a:r>
              <a:rPr lang="en-GB" sz="1000" dirty="0" smtClean="0"/>
              <a:t>The policy is implemented by </a:t>
            </a:r>
            <a:r>
              <a:rPr lang="en-GB" sz="1000" b="1" dirty="0" smtClean="0"/>
              <a:t>national</a:t>
            </a:r>
            <a:r>
              <a:rPr lang="en-GB" sz="1000" dirty="0" smtClean="0"/>
              <a:t> and </a:t>
            </a:r>
            <a:r>
              <a:rPr lang="en-GB" sz="1000" b="1" dirty="0" smtClean="0"/>
              <a:t>regional bodies </a:t>
            </a:r>
            <a:r>
              <a:rPr lang="en-GB" sz="1000" dirty="0" smtClean="0"/>
              <a:t>in partnership with the </a:t>
            </a:r>
            <a:r>
              <a:rPr lang="en-GB" sz="1000" b="1" dirty="0" smtClean="0"/>
              <a:t>European Commission</a:t>
            </a:r>
            <a:r>
              <a:rPr lang="en-GB" sz="1000" dirty="0" smtClean="0"/>
              <a:t>. </a:t>
            </a:r>
          </a:p>
          <a:p>
            <a:pPr marL="0" indent="0" defTabSz="914346">
              <a:buFontTx/>
              <a:buNone/>
              <a:defRPr/>
            </a:pPr>
            <a:endParaRPr lang="en-GB" sz="1000" dirty="0" smtClean="0"/>
          </a:p>
          <a:p>
            <a:pPr marL="0" indent="0" defTabSz="914346">
              <a:buFontTx/>
              <a:buNone/>
              <a:defRPr/>
            </a:pPr>
            <a:r>
              <a:rPr lang="en-GB" sz="1000" b="1" dirty="0" smtClean="0"/>
              <a:t>Cohesion</a:t>
            </a:r>
            <a:r>
              <a:rPr lang="en-GB" sz="1000" b="1" baseline="0" dirty="0" smtClean="0"/>
              <a:t> policy</a:t>
            </a:r>
          </a:p>
          <a:p>
            <a:pPr marL="171450" indent="-171450" defTabSz="914346">
              <a:buFontTx/>
              <a:buChar char="-"/>
              <a:defRPr/>
            </a:pPr>
            <a:r>
              <a:rPr lang="en-GB" sz="1000" dirty="0" smtClean="0"/>
              <a:t>‘Cohesion policy’ is the policy behind the hundreds of thousands of projects all over Europe that receive funding</a:t>
            </a:r>
            <a:endParaRPr lang="en-GB" sz="1000" b="1" dirty="0" smtClean="0"/>
          </a:p>
          <a:p>
            <a:pPr marL="171450" indent="-171450" defTabSz="914346">
              <a:buFontTx/>
              <a:buChar char="-"/>
              <a:defRPr/>
            </a:pPr>
            <a:r>
              <a:rPr lang="en-GB" sz="1000" dirty="0" smtClean="0"/>
              <a:t>Economic and social cohesion – as defined in the 1986 Single European Act – is about </a:t>
            </a:r>
            <a:r>
              <a:rPr lang="en-GB" sz="1000" b="1" dirty="0" smtClean="0"/>
              <a:t>‘reducing disparities between the various regions and the backwardness of the least-favoured regions</a:t>
            </a:r>
            <a:r>
              <a:rPr lang="en-GB" sz="1000" dirty="0" smtClean="0"/>
              <a:t>’. The EU's most recent treaty, the Lisbon Treaty, adds another facet to cohesion, referring to ‘</a:t>
            </a:r>
            <a:r>
              <a:rPr lang="en-GB" sz="1000" b="1" dirty="0" smtClean="0"/>
              <a:t>economic, social and territorial cohesion’. </a:t>
            </a:r>
          </a:p>
          <a:p>
            <a:pPr marL="171450" indent="-171450" defTabSz="914346">
              <a:buFontTx/>
              <a:buChar char="-"/>
              <a:defRPr/>
            </a:pPr>
            <a:r>
              <a:rPr lang="en-GB" sz="1000" b="1" dirty="0" smtClean="0"/>
              <a:t>Cohesion policy </a:t>
            </a:r>
            <a:r>
              <a:rPr lang="en-GB" sz="1000" dirty="0" smtClean="0"/>
              <a:t>covers every region in the EU. However, </a:t>
            </a:r>
            <a:r>
              <a:rPr lang="en-GB" sz="1000" b="1" dirty="0" smtClean="0"/>
              <a:t>most of the funds are targeted where they are most needed</a:t>
            </a:r>
            <a:r>
              <a:rPr lang="en-GB" sz="1000" dirty="0" smtClean="0"/>
              <a:t>: at regions with a GDP per capita under 75% of the EU average.</a:t>
            </a:r>
            <a:endParaRPr lang="en-GB" sz="1000" b="1" dirty="0" smtClean="0"/>
          </a:p>
          <a:p>
            <a:pPr marL="171440" indent="-171440" defTabSz="914346">
              <a:buFontTx/>
              <a:buChar char="-"/>
              <a:defRPr/>
            </a:pPr>
            <a:r>
              <a:rPr lang="en-GB" sz="1000" b="1" dirty="0" smtClean="0"/>
              <a:t>€ 351.8 billion </a:t>
            </a:r>
            <a:r>
              <a:rPr lang="en-GB" sz="1000" dirty="0" smtClean="0"/>
              <a:t>– almost a third of the total EU budget – has been set aside for </a:t>
            </a:r>
            <a:r>
              <a:rPr lang="en-GB" sz="1000" b="1" dirty="0" smtClean="0"/>
              <a:t>Cohesion Policy for 2014-2020</a:t>
            </a:r>
            <a:r>
              <a:rPr lang="en-GB" sz="1000" dirty="0" smtClean="0"/>
              <a:t>.</a:t>
            </a:r>
          </a:p>
          <a:p>
            <a:endParaRPr lang="en-GB" sz="1000" dirty="0" smtClean="0"/>
          </a:p>
          <a:p>
            <a:r>
              <a:rPr lang="en-GB" sz="1000" b="1" u="sng" dirty="0" smtClean="0"/>
              <a:t>Map</a:t>
            </a:r>
            <a:r>
              <a:rPr lang="en-GB" sz="1000" u="sng" dirty="0" smtClean="0"/>
              <a:t>: </a:t>
            </a:r>
            <a:r>
              <a:rPr lang="en-GB" sz="1000" b="1" u="sng" dirty="0" smtClean="0"/>
              <a:t>Structural Funds eligibility 2014 – 2020</a:t>
            </a:r>
          </a:p>
          <a:p>
            <a:endParaRPr lang="en-GB" sz="1000" u="sng" dirty="0" smtClean="0"/>
          </a:p>
          <a:p>
            <a:r>
              <a:rPr lang="en-GB" sz="1000" b="1" dirty="0" smtClean="0"/>
              <a:t>Red</a:t>
            </a:r>
            <a:r>
              <a:rPr lang="en-GB" sz="1000" dirty="0" smtClean="0"/>
              <a:t>: Less developed area (GDP/head &lt; 75% of EU-27 average)</a:t>
            </a:r>
          </a:p>
          <a:p>
            <a:r>
              <a:rPr lang="en-GB" sz="1000" b="1" dirty="0" smtClean="0"/>
              <a:t>Orange</a:t>
            </a:r>
            <a:r>
              <a:rPr lang="en-GB" sz="1000" dirty="0" smtClean="0"/>
              <a:t>: Transitional area (GDP/head between 75% and 90% of the EU-27 average)</a:t>
            </a:r>
          </a:p>
          <a:p>
            <a:r>
              <a:rPr lang="en-GB" sz="1000" b="1" dirty="0" smtClean="0"/>
              <a:t>Yellow</a:t>
            </a:r>
            <a:r>
              <a:rPr lang="en-GB" sz="1000" dirty="0" smtClean="0"/>
              <a:t>:  More developed regions (GDP/head &gt;= 90% of EU-27 average)</a:t>
            </a:r>
          </a:p>
          <a:p>
            <a:endParaRPr lang="en-GB" sz="1000" dirty="0" smtClean="0"/>
          </a:p>
          <a:p>
            <a:r>
              <a:rPr lang="en-GB" sz="1000" u="sng" dirty="0" smtClean="0"/>
              <a:t>Follow-up questions:</a:t>
            </a:r>
          </a:p>
          <a:p>
            <a:r>
              <a:rPr lang="en-GB" sz="1000" dirty="0" smtClean="0"/>
              <a:t>-&gt; What other policies do you know which are executed by the Commission?</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a:t>
            </a:fld>
            <a:endParaRPr lang="en-GB"/>
          </a:p>
        </p:txBody>
      </p:sp>
    </p:spTree>
    <p:extLst>
      <p:ext uri="{BB962C8B-B14F-4D97-AF65-F5344CB8AC3E}">
        <p14:creationId xmlns:p14="http://schemas.microsoft.com/office/powerpoint/2010/main" val="156907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b="1" u="sng" dirty="0" smtClean="0"/>
              <a:t>Budget:</a:t>
            </a:r>
          </a:p>
          <a:p>
            <a:endParaRPr lang="de-DE" sz="1000" b="1" u="sng" dirty="0" smtClean="0"/>
          </a:p>
          <a:p>
            <a:pPr marL="173616" indent="-173616">
              <a:buFontTx/>
              <a:buChar char="-"/>
            </a:pPr>
            <a:r>
              <a:rPr lang="en-GB" sz="1000" dirty="0" smtClean="0"/>
              <a:t>The Commission </a:t>
            </a:r>
            <a:r>
              <a:rPr lang="en-GB" sz="1000" b="1" dirty="0" smtClean="0"/>
              <a:t>draws up </a:t>
            </a:r>
            <a:r>
              <a:rPr lang="en-GB" sz="1000" dirty="0" smtClean="0"/>
              <a:t>annual budgets for approval by the Parliament and Council.</a:t>
            </a:r>
          </a:p>
          <a:p>
            <a:pPr marL="173616" indent="-173616">
              <a:buFontTx/>
              <a:buChar char="-"/>
            </a:pPr>
            <a:r>
              <a:rPr lang="en-GB" sz="1000" dirty="0" smtClean="0"/>
              <a:t>The Commission </a:t>
            </a:r>
            <a:r>
              <a:rPr lang="en-GB" sz="1000" b="1" dirty="0" smtClean="0"/>
              <a:t>sets EU spending priorities</a:t>
            </a:r>
            <a:r>
              <a:rPr lang="en-GB" sz="1000" dirty="0" smtClean="0"/>
              <a:t>, together with the Council and Parliament.</a:t>
            </a:r>
          </a:p>
          <a:p>
            <a:pPr marL="173616" indent="-173616">
              <a:buFontTx/>
              <a:buChar char="-"/>
            </a:pPr>
            <a:r>
              <a:rPr lang="en-GB" sz="1000" dirty="0" smtClean="0"/>
              <a:t>The Commission </a:t>
            </a:r>
            <a:r>
              <a:rPr lang="en-GB" sz="1000" b="1" dirty="0" smtClean="0"/>
              <a:t>supervises</a:t>
            </a:r>
            <a:r>
              <a:rPr lang="en-GB" sz="1000" dirty="0" smtClean="0"/>
              <a:t> how the money is spent, under scrutiny by the Court of Auditors.</a:t>
            </a:r>
          </a:p>
          <a:p>
            <a:pPr marL="173616" indent="-173616">
              <a:buFontTx/>
              <a:buChar char="-"/>
            </a:pPr>
            <a:r>
              <a:rPr lang="en-GB" sz="1000" dirty="0" smtClean="0"/>
              <a:t>The Commission </a:t>
            </a:r>
            <a:r>
              <a:rPr lang="en-GB" sz="1000" b="1" dirty="0" smtClean="0"/>
              <a:t>leads the execution</a:t>
            </a:r>
            <a:r>
              <a:rPr lang="en-GB" sz="1000" dirty="0" smtClean="0"/>
              <a:t> of the full budgetary cycle.</a:t>
            </a:r>
          </a:p>
          <a:p>
            <a:pPr marL="173616" indent="-173616">
              <a:buFontTx/>
              <a:buChar char="-"/>
            </a:pPr>
            <a:endParaRPr lang="en-GB" sz="1000" dirty="0" smtClean="0"/>
          </a:p>
          <a:p>
            <a:pPr marL="173616" indent="-173616">
              <a:buFontTx/>
              <a:buChar char="-"/>
            </a:pPr>
            <a:r>
              <a:rPr lang="en-GB" sz="1000" dirty="0" smtClean="0"/>
              <a:t>Total budget (2016): </a:t>
            </a:r>
            <a:r>
              <a:rPr lang="en-GB" sz="1000" b="1" dirty="0" smtClean="0"/>
              <a:t>€155 </a:t>
            </a:r>
            <a:r>
              <a:rPr lang="en-GB" sz="1000" b="1" dirty="0" err="1" smtClean="0"/>
              <a:t>bn</a:t>
            </a:r>
            <a:r>
              <a:rPr lang="en-GB" sz="1000" b="1" dirty="0" smtClean="0"/>
              <a:t> </a:t>
            </a:r>
            <a:r>
              <a:rPr lang="en-GB" sz="1000" dirty="0" smtClean="0"/>
              <a:t>in total commitments. </a:t>
            </a:r>
          </a:p>
          <a:p>
            <a:pPr marL="173616" indent="-173616">
              <a:buFontTx/>
              <a:buChar char="-"/>
            </a:pPr>
            <a:r>
              <a:rPr lang="en-GB" sz="1000" dirty="0" smtClean="0"/>
              <a:t>The budget is </a:t>
            </a:r>
            <a:r>
              <a:rPr lang="en-GB" sz="1000" b="1" dirty="0" smtClean="0"/>
              <a:t>results-oriented</a:t>
            </a:r>
            <a:r>
              <a:rPr lang="en-GB" sz="1000" dirty="0" smtClean="0"/>
              <a:t>; it is not an accounting tool, but a means to achieve the</a:t>
            </a:r>
            <a:r>
              <a:rPr lang="en-GB" sz="1000" baseline="0" dirty="0" smtClean="0"/>
              <a:t> EU's</a:t>
            </a:r>
            <a:r>
              <a:rPr lang="en-GB" sz="1000" dirty="0" smtClean="0"/>
              <a:t> </a:t>
            </a:r>
            <a:r>
              <a:rPr lang="en-GB" sz="1000" b="1" dirty="0" smtClean="0"/>
              <a:t>political goals</a:t>
            </a:r>
            <a:r>
              <a:rPr lang="en-GB" sz="1000" dirty="0" smtClean="0"/>
              <a:t>, e.g.:</a:t>
            </a:r>
          </a:p>
          <a:p>
            <a:pPr marL="630790" lvl="2" indent="-173616" defTabSz="914346">
              <a:buFontTx/>
              <a:buChar char="-"/>
              <a:defRPr/>
            </a:pPr>
            <a:r>
              <a:rPr lang="en-GB" sz="1000" dirty="0" smtClean="0"/>
              <a:t>Creating jobs via </a:t>
            </a:r>
            <a:r>
              <a:rPr lang="en-GB" sz="1000" dirty="0" err="1" smtClean="0"/>
              <a:t>Juncker's</a:t>
            </a:r>
            <a:r>
              <a:rPr lang="en-GB" sz="1000" dirty="0" smtClean="0"/>
              <a:t> Investment Plan</a:t>
            </a:r>
          </a:p>
          <a:p>
            <a:pPr marL="630790" lvl="2" indent="-173616" defTabSz="914346">
              <a:buFontTx/>
              <a:buChar char="-"/>
              <a:defRPr/>
            </a:pPr>
            <a:r>
              <a:rPr lang="en-GB" sz="1000" dirty="0" smtClean="0"/>
              <a:t>More sustainable, secure and affordable energy via the Energy Union strategy</a:t>
            </a:r>
          </a:p>
          <a:p>
            <a:pPr marL="636595" lvl="1" indent="-173616">
              <a:buFontTx/>
              <a:buChar char="-"/>
            </a:pPr>
            <a:r>
              <a:rPr lang="en-GB" sz="1000" dirty="0" smtClean="0"/>
              <a:t>Tackling the refugee crisis via the Agenda on Migration</a:t>
            </a:r>
          </a:p>
          <a:p>
            <a:pPr marL="173616" indent="-173616">
              <a:buFontTx/>
              <a:buChar char="-"/>
            </a:pPr>
            <a:endParaRPr lang="en-GB" sz="1000" dirty="0" smtClean="0"/>
          </a:p>
          <a:p>
            <a:r>
              <a:rPr lang="de-DE" sz="1000" b="1" u="sng" dirty="0" err="1" smtClean="0"/>
              <a:t>Pie</a:t>
            </a:r>
            <a:r>
              <a:rPr lang="de-DE" sz="1000" b="1" u="sng" dirty="0" smtClean="0"/>
              <a:t> </a:t>
            </a:r>
            <a:r>
              <a:rPr lang="de-DE" sz="1000" b="1" u="sng" dirty="0" err="1" smtClean="0"/>
              <a:t>chart</a:t>
            </a:r>
            <a:r>
              <a:rPr lang="de-DE" sz="1000" b="1" u="sng" dirty="0" smtClean="0"/>
              <a:t>:</a:t>
            </a:r>
          </a:p>
          <a:p>
            <a:pPr marL="173616" indent="-173616" defTabSz="925957">
              <a:buFontTx/>
              <a:buChar char="-"/>
              <a:defRPr/>
            </a:pPr>
            <a:r>
              <a:rPr lang="en-GB" sz="1000" dirty="0" smtClean="0"/>
              <a:t>Over </a:t>
            </a:r>
            <a:r>
              <a:rPr lang="en-GB" sz="1000" b="1" dirty="0" smtClean="0"/>
              <a:t>94%</a:t>
            </a:r>
            <a:r>
              <a:rPr lang="en-GB" sz="1000" dirty="0" smtClean="0"/>
              <a:t> of the EU budget goes to citizens, regions, cities, farmers and businesses. </a:t>
            </a:r>
          </a:p>
          <a:p>
            <a:pPr marL="173616" indent="-173616" defTabSz="925957">
              <a:buFontTx/>
              <a:buChar char="-"/>
              <a:defRPr/>
            </a:pPr>
            <a:r>
              <a:rPr lang="en-GB" sz="1000" dirty="0" smtClean="0"/>
              <a:t>The EU's administrative expenses account for under 6% of the total EU budget, with salaries accounting for around half of that 6%. </a:t>
            </a:r>
          </a:p>
          <a:p>
            <a:pPr marL="173616" indent="-173616" defTabSz="925957">
              <a:buFontTx/>
              <a:buChar char="-"/>
              <a:defRPr/>
            </a:pPr>
            <a:r>
              <a:rPr lang="en-GB" sz="1000" dirty="0" smtClean="0"/>
              <a:t>The EU budget stands at about 1% of the 28 EU countries' gross domestic product (GDP) – the total value of all goods and services produced in the EU. By contrast, the budgets of EU countries represent 49% of GDP on average.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a:t>
            </a:fld>
            <a:endParaRPr lang="en-GB"/>
          </a:p>
        </p:txBody>
      </p:sp>
    </p:spTree>
    <p:extLst>
      <p:ext uri="{BB962C8B-B14F-4D97-AF65-F5344CB8AC3E}">
        <p14:creationId xmlns:p14="http://schemas.microsoft.com/office/powerpoint/2010/main" val="365456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Example</a:t>
            </a:r>
            <a:r>
              <a:rPr lang="en-GB" sz="1000" b="1" u="sng" baseline="0" dirty="0" smtClean="0"/>
              <a:t>: 9 infringement proceedings against Member States</a:t>
            </a:r>
          </a:p>
          <a:p>
            <a:endParaRPr lang="en-GB" sz="1000" b="1" u="sng" dirty="0" smtClean="0"/>
          </a:p>
          <a:p>
            <a:pPr marL="171450" indent="-171450">
              <a:buFontTx/>
              <a:buChar char="-"/>
            </a:pPr>
            <a:r>
              <a:rPr lang="en-GB" sz="1000" u="none" dirty="0" smtClean="0"/>
              <a:t>10 February 2016:</a:t>
            </a:r>
            <a:r>
              <a:rPr lang="en-GB" sz="1000" u="none" baseline="0" dirty="0" smtClean="0"/>
              <a:t> </a:t>
            </a:r>
            <a:r>
              <a:rPr lang="en-GB" sz="1000" baseline="0" dirty="0" smtClean="0"/>
              <a:t>The Commission issued </a:t>
            </a:r>
            <a:r>
              <a:rPr lang="en-GB" sz="1000" b="1" baseline="0" dirty="0" smtClean="0"/>
              <a:t>reasoned opinions </a:t>
            </a:r>
            <a:r>
              <a:rPr lang="en-GB" sz="1000" dirty="0" smtClean="0"/>
              <a:t>against Member States in </a:t>
            </a:r>
            <a:r>
              <a:rPr lang="en-GB" sz="1000" b="1" dirty="0" smtClean="0"/>
              <a:t>9 infringement cases </a:t>
            </a:r>
            <a:r>
              <a:rPr lang="en-GB" sz="1000" dirty="0" smtClean="0"/>
              <a:t>concerning their non-transposition of the Common European Asylum System. The decisions concern </a:t>
            </a:r>
            <a:r>
              <a:rPr lang="en-GB" sz="1000" b="0" dirty="0" smtClean="0"/>
              <a:t>Germany (2 cases), Estonia, Slovenia (2 cases), Greece, France, Italy and Latvia.</a:t>
            </a:r>
          </a:p>
          <a:p>
            <a:endParaRPr lang="en-GB" sz="1000" dirty="0" smtClean="0"/>
          </a:p>
          <a:p>
            <a:pPr marL="171450" indent="-171450">
              <a:buFontTx/>
              <a:buChar char="-"/>
            </a:pPr>
            <a:r>
              <a:rPr lang="en-GB" sz="1000" dirty="0" smtClean="0"/>
              <a:t>All 9 cases concern the </a:t>
            </a:r>
            <a:r>
              <a:rPr lang="en-GB" sz="1000" b="1" dirty="0" smtClean="0"/>
              <a:t>non-transposition of directives </a:t>
            </a:r>
            <a:r>
              <a:rPr lang="en-GB" sz="1000" dirty="0" smtClean="0"/>
              <a:t>that would contribute to a greater convergence between the national asylum systems. The reduction in divergences between national asylum systems plays a role in reducing secondary movements among asylum seekers who would otherwise be influenced by differences in the asylum rules in different Member States.</a:t>
            </a:r>
          </a:p>
          <a:p>
            <a:pPr marL="0" indent="0">
              <a:buFontTx/>
              <a:buNone/>
            </a:pPr>
            <a:endParaRPr lang="en-GB" sz="100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176179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Guardian of the Treaties </a:t>
            </a:r>
          </a:p>
          <a:p>
            <a:endParaRPr lang="en-GB" sz="1000" b="1" dirty="0" smtClean="0"/>
          </a:p>
          <a:p>
            <a:pPr marL="171450" lvl="0" indent="-171450" fontAlgn="base">
              <a:buFontTx/>
              <a:buChar char="-"/>
            </a:pPr>
            <a:r>
              <a:rPr lang="en-GB" sz="1000" kern="1200" dirty="0" smtClean="0">
                <a:solidFill>
                  <a:schemeClr val="tx1"/>
                </a:solidFill>
                <a:effectLst/>
                <a:latin typeface="Arial" charset="0"/>
                <a:ea typeface="+mn-ea"/>
                <a:cs typeface="+mn-cs"/>
              </a:rPr>
              <a:t>The Commission ensures that the EU </a:t>
            </a:r>
            <a:r>
              <a:rPr lang="en-GB" sz="1000" b="1" kern="1200" dirty="0" smtClean="0">
                <a:solidFill>
                  <a:schemeClr val="tx1"/>
                </a:solidFill>
                <a:effectLst/>
                <a:latin typeface="Arial" charset="0"/>
                <a:ea typeface="+mn-ea"/>
                <a:cs typeface="+mn-cs"/>
              </a:rPr>
              <a:t>treaties</a:t>
            </a:r>
            <a:r>
              <a:rPr lang="en-GB" sz="1000" kern="1200" dirty="0" smtClean="0">
                <a:solidFill>
                  <a:schemeClr val="tx1"/>
                </a:solidFill>
                <a:effectLst/>
                <a:latin typeface="Arial" charset="0"/>
                <a:ea typeface="+mn-ea"/>
                <a:cs typeface="+mn-cs"/>
              </a:rPr>
              <a:t> and the </a:t>
            </a:r>
            <a:r>
              <a:rPr lang="en-GB" sz="1000" b="1" kern="1200" dirty="0" smtClean="0">
                <a:solidFill>
                  <a:schemeClr val="tx1"/>
                </a:solidFill>
                <a:effectLst/>
                <a:latin typeface="Arial" charset="0"/>
                <a:ea typeface="+mn-ea"/>
                <a:cs typeface="+mn-cs"/>
              </a:rPr>
              <a:t>laws</a:t>
            </a:r>
            <a:r>
              <a:rPr lang="en-GB" sz="1000" kern="1200" dirty="0" smtClean="0">
                <a:solidFill>
                  <a:schemeClr val="tx1"/>
                </a:solidFill>
                <a:effectLst/>
                <a:latin typeface="Arial" charset="0"/>
                <a:ea typeface="+mn-ea"/>
                <a:cs typeface="+mn-cs"/>
              </a:rPr>
              <a:t> derived from them are </a:t>
            </a:r>
            <a:r>
              <a:rPr lang="en-GB" sz="1000" b="1" kern="1200" dirty="0" smtClean="0">
                <a:solidFill>
                  <a:schemeClr val="tx1"/>
                </a:solidFill>
                <a:effectLst/>
                <a:latin typeface="Arial" charset="0"/>
                <a:ea typeface="+mn-ea"/>
                <a:cs typeface="+mn-cs"/>
              </a:rPr>
              <a:t>upheld</a:t>
            </a:r>
            <a:r>
              <a:rPr lang="en-GB" sz="1000" kern="1200" dirty="0" smtClean="0">
                <a:solidFill>
                  <a:schemeClr val="tx1"/>
                </a:solidFill>
                <a:effectLst/>
                <a:latin typeface="Arial" charset="0"/>
                <a:ea typeface="+mn-ea"/>
                <a:cs typeface="+mn-cs"/>
              </a:rPr>
              <a:t>.</a:t>
            </a:r>
          </a:p>
          <a:p>
            <a:pPr marL="171450" lvl="0" indent="-171450" fontAlgn="base">
              <a:buFontTx/>
              <a:buChar char="-"/>
            </a:pPr>
            <a:r>
              <a:rPr lang="en-GB" sz="1000" kern="1200" dirty="0" smtClean="0">
                <a:solidFill>
                  <a:schemeClr val="tx1"/>
                </a:solidFill>
                <a:effectLst/>
                <a:latin typeface="Arial" charset="0"/>
                <a:ea typeface="+mn-ea"/>
                <a:cs typeface="+mn-cs"/>
              </a:rPr>
              <a:t>If a possible </a:t>
            </a:r>
            <a:r>
              <a:rPr lang="en-GB" sz="1000" b="1" kern="1200" dirty="0" smtClean="0">
                <a:solidFill>
                  <a:schemeClr val="tx1"/>
                </a:solidFill>
                <a:effectLst/>
                <a:latin typeface="Arial" charset="0"/>
                <a:ea typeface="+mn-ea"/>
                <a:cs typeface="+mn-cs"/>
              </a:rPr>
              <a:t>infringement</a:t>
            </a:r>
            <a:r>
              <a:rPr lang="en-GB" sz="1000" kern="1200" dirty="0" smtClean="0">
                <a:solidFill>
                  <a:schemeClr val="tx1"/>
                </a:solidFill>
                <a:effectLst/>
                <a:latin typeface="Arial" charset="0"/>
                <a:ea typeface="+mn-ea"/>
                <a:cs typeface="+mn-cs"/>
              </a:rPr>
              <a:t> of EU law is identified by the Commission or reported in a complaint, the Commission attempts to quickly resolve the underlying problem with the government concerned by means of a </a:t>
            </a:r>
            <a:r>
              <a:rPr lang="en-GB" sz="1000" b="1" kern="1200" dirty="0" smtClean="0">
                <a:solidFill>
                  <a:schemeClr val="tx1"/>
                </a:solidFill>
                <a:effectLst/>
                <a:latin typeface="Arial" charset="0"/>
                <a:ea typeface="+mn-ea"/>
                <a:cs typeface="+mn-cs"/>
              </a:rPr>
              <a:t>structured</a:t>
            </a:r>
            <a:r>
              <a:rPr lang="en-GB" sz="1000" kern="120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dialogue</a:t>
            </a:r>
            <a:r>
              <a:rPr lang="en-GB" sz="1000" kern="1200" dirty="0" smtClean="0">
                <a:solidFill>
                  <a:schemeClr val="tx1"/>
                </a:solidFill>
                <a:effectLst/>
                <a:latin typeface="Arial" charset="0"/>
                <a:ea typeface="+mn-ea"/>
                <a:cs typeface="+mn-cs"/>
              </a:rPr>
              <a:t>.</a:t>
            </a:r>
          </a:p>
          <a:p>
            <a:pPr marL="171450" lvl="0" indent="-171450" fontAlgn="base">
              <a:buFontTx/>
              <a:buChar char="-"/>
            </a:pPr>
            <a:r>
              <a:rPr lang="en-GB" sz="1000" kern="1200" dirty="0" smtClean="0">
                <a:solidFill>
                  <a:schemeClr val="tx1"/>
                </a:solidFill>
                <a:effectLst/>
                <a:latin typeface="Arial" charset="0"/>
                <a:ea typeface="+mn-ea"/>
                <a:cs typeface="+mn-cs"/>
              </a:rPr>
              <a:t>If the government does not agree with the Commission, or fails to implement a solution to rectify the suspected violation of EU law, the Commission can launch a formal </a:t>
            </a:r>
            <a:r>
              <a:rPr lang="en-GB" sz="1000" b="1" kern="1200" dirty="0" smtClean="0">
                <a:solidFill>
                  <a:schemeClr val="tx1"/>
                </a:solidFill>
                <a:effectLst/>
                <a:latin typeface="Arial" charset="0"/>
                <a:ea typeface="+mn-ea"/>
                <a:cs typeface="+mn-cs"/>
              </a:rPr>
              <a:t>infringement procedure</a:t>
            </a:r>
            <a:r>
              <a:rPr lang="en-GB" sz="1000" kern="1200" dirty="0" smtClean="0">
                <a:solidFill>
                  <a:schemeClr val="tx1"/>
                </a:solidFill>
                <a:effectLst/>
                <a:latin typeface="Arial" charset="0"/>
                <a:ea typeface="+mn-ea"/>
                <a:cs typeface="+mn-cs"/>
              </a:rPr>
              <a:t>. </a:t>
            </a:r>
          </a:p>
          <a:p>
            <a:pPr marL="171450" lvl="0" indent="-171450" fontAlgn="base">
              <a:buFontTx/>
              <a:buChar char="-"/>
            </a:pPr>
            <a:r>
              <a:rPr lang="en-GB" sz="1000" kern="1200" dirty="0" smtClean="0">
                <a:solidFill>
                  <a:schemeClr val="tx1"/>
                </a:solidFill>
                <a:effectLst/>
                <a:latin typeface="Arial" charset="0"/>
                <a:ea typeface="+mn-ea"/>
                <a:cs typeface="+mn-cs"/>
              </a:rPr>
              <a:t>This can involve the Commission taking the country to the </a:t>
            </a:r>
            <a:r>
              <a:rPr lang="en-GB" sz="1000" b="1" kern="1200" dirty="0" smtClean="0">
                <a:solidFill>
                  <a:schemeClr val="tx1"/>
                </a:solidFill>
                <a:effectLst/>
                <a:latin typeface="Arial" charset="0"/>
                <a:ea typeface="+mn-ea"/>
                <a:cs typeface="+mn-cs"/>
              </a:rPr>
              <a:t>Court of Justice</a:t>
            </a:r>
            <a:r>
              <a:rPr lang="en-GB" sz="1000" b="1" kern="1200" baseline="0" dirty="0" smtClean="0">
                <a:solidFill>
                  <a:schemeClr val="tx1"/>
                </a:solidFill>
                <a:effectLst/>
                <a:latin typeface="Arial" charset="0"/>
                <a:ea typeface="+mn-ea"/>
                <a:cs typeface="+mn-cs"/>
              </a:rPr>
              <a:t> </a:t>
            </a:r>
            <a:r>
              <a:rPr lang="en-GB" sz="1000" b="0" kern="1200" baseline="0" dirty="0" smtClean="0">
                <a:solidFill>
                  <a:schemeClr val="tx1"/>
                </a:solidFill>
                <a:effectLst/>
                <a:latin typeface="Arial" charset="0"/>
                <a:ea typeface="+mn-ea"/>
                <a:cs typeface="+mn-cs"/>
              </a:rPr>
              <a:t>and ask to </a:t>
            </a:r>
            <a:r>
              <a:rPr lang="en-GB" sz="1000" b="1" kern="1200" baseline="0" dirty="0" smtClean="0">
                <a:solidFill>
                  <a:schemeClr val="tx1"/>
                </a:solidFill>
                <a:effectLst/>
                <a:latin typeface="Arial" charset="0"/>
                <a:ea typeface="+mn-ea"/>
                <a:cs typeface="+mn-cs"/>
              </a:rPr>
              <a:t>impose lump sum and/or penalty payment.</a:t>
            </a:r>
            <a:endParaRPr lang="en-GB" sz="1000" kern="1200" dirty="0" smtClean="0">
              <a:solidFill>
                <a:schemeClr val="tx1"/>
              </a:solidFill>
              <a:effectLst/>
              <a:latin typeface="Arial" charset="0"/>
              <a:ea typeface="+mn-ea"/>
              <a:cs typeface="+mn-cs"/>
            </a:endParaRPr>
          </a:p>
          <a:p>
            <a:r>
              <a:rPr lang="en-GB" sz="1000" kern="1200" dirty="0" smtClean="0">
                <a:solidFill>
                  <a:schemeClr val="tx1"/>
                </a:solidFill>
                <a:effectLst/>
                <a:latin typeface="Arial" charset="0"/>
                <a:ea typeface="+mn-ea"/>
                <a:cs typeface="+mn-cs"/>
              </a:rPr>
              <a:t> </a:t>
            </a:r>
            <a:endParaRPr lang="en-US" sz="1000" baseline="0" dirty="0" smtClean="0"/>
          </a:p>
          <a:p>
            <a:r>
              <a:rPr lang="en-US" sz="1000" b="1" u="sng" baseline="0" dirty="0" smtClean="0"/>
              <a:t>Example: Open infringement cases in EU-28 on 31 December 2015</a:t>
            </a:r>
            <a:endParaRPr lang="en-US" sz="1000"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n-GB"/>
          </a:p>
        </p:txBody>
      </p:sp>
    </p:spTree>
    <p:extLst>
      <p:ext uri="{BB962C8B-B14F-4D97-AF65-F5344CB8AC3E}">
        <p14:creationId xmlns:p14="http://schemas.microsoft.com/office/powerpoint/2010/main" val="73395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dirty="0" smtClean="0"/>
              <a:t>Guardian of the Treaties </a:t>
            </a:r>
          </a:p>
          <a:p>
            <a:endParaRPr lang="en-GB" sz="1000" b="1" dirty="0" smtClean="0"/>
          </a:p>
          <a:p>
            <a:pPr marL="171450" lvl="0" indent="-171450">
              <a:buFontTx/>
              <a:buChar char="-"/>
            </a:pPr>
            <a:r>
              <a:rPr lang="en-GB" sz="1000" kern="1200" dirty="0" smtClean="0">
                <a:solidFill>
                  <a:schemeClr val="tx1"/>
                </a:solidFill>
                <a:effectLst/>
                <a:latin typeface="Arial" charset="0"/>
                <a:ea typeface="+mn-ea"/>
                <a:cs typeface="+mn-cs"/>
              </a:rPr>
              <a:t>The Commission ensures that the EU </a:t>
            </a:r>
            <a:r>
              <a:rPr lang="en-GB" sz="1000" b="1" kern="1200" dirty="0" smtClean="0">
                <a:solidFill>
                  <a:schemeClr val="tx1"/>
                </a:solidFill>
                <a:effectLst/>
                <a:latin typeface="Arial" charset="0"/>
                <a:ea typeface="+mn-ea"/>
                <a:cs typeface="+mn-cs"/>
              </a:rPr>
              <a:t>treaties</a:t>
            </a:r>
            <a:r>
              <a:rPr lang="en-GB" sz="1000" kern="1200" dirty="0" smtClean="0">
                <a:solidFill>
                  <a:schemeClr val="tx1"/>
                </a:solidFill>
                <a:effectLst/>
                <a:latin typeface="Arial" charset="0"/>
                <a:ea typeface="+mn-ea"/>
                <a:cs typeface="+mn-cs"/>
              </a:rPr>
              <a:t> and </a:t>
            </a:r>
            <a:r>
              <a:rPr lang="en-GB" sz="1000" b="1" kern="1200" dirty="0" smtClean="0">
                <a:solidFill>
                  <a:schemeClr val="tx1"/>
                </a:solidFill>
                <a:effectLst/>
                <a:latin typeface="Arial" charset="0"/>
                <a:ea typeface="+mn-ea"/>
                <a:cs typeface="+mn-cs"/>
              </a:rPr>
              <a:t>laws</a:t>
            </a:r>
            <a:r>
              <a:rPr lang="en-GB" sz="1000" kern="1200" dirty="0" smtClean="0">
                <a:solidFill>
                  <a:schemeClr val="tx1"/>
                </a:solidFill>
                <a:effectLst/>
                <a:latin typeface="Arial" charset="0"/>
                <a:ea typeface="+mn-ea"/>
                <a:cs typeface="+mn-cs"/>
              </a:rPr>
              <a:t> are </a:t>
            </a:r>
            <a:r>
              <a:rPr lang="en-GB" sz="1000" b="1" kern="1200" dirty="0" smtClean="0">
                <a:solidFill>
                  <a:schemeClr val="tx1"/>
                </a:solidFill>
                <a:effectLst/>
                <a:latin typeface="Arial" charset="0"/>
                <a:ea typeface="+mn-ea"/>
                <a:cs typeface="+mn-cs"/>
              </a:rPr>
              <a:t>upheld</a:t>
            </a:r>
            <a:r>
              <a:rPr lang="en-GB" sz="1000" kern="1200" dirty="0" smtClean="0">
                <a:solidFill>
                  <a:schemeClr val="tx1"/>
                </a:solidFill>
                <a:effectLst/>
                <a:latin typeface="Arial" charset="0"/>
                <a:ea typeface="+mn-ea"/>
                <a:cs typeface="+mn-cs"/>
              </a:rPr>
              <a:t>.</a:t>
            </a:r>
          </a:p>
          <a:p>
            <a:pPr marL="171450" lvl="0" indent="-171450">
              <a:buFontTx/>
              <a:buChar char="-"/>
            </a:pPr>
            <a:r>
              <a:rPr lang="en-GB" sz="1000" kern="1200" dirty="0" smtClean="0">
                <a:solidFill>
                  <a:schemeClr val="tx1"/>
                </a:solidFill>
                <a:effectLst/>
                <a:latin typeface="Arial" charset="0"/>
                <a:ea typeface="+mn-ea"/>
                <a:cs typeface="+mn-cs"/>
              </a:rPr>
              <a:t>If a possible </a:t>
            </a:r>
            <a:r>
              <a:rPr lang="en-GB" sz="1000" b="1" kern="1200" dirty="0" smtClean="0">
                <a:solidFill>
                  <a:schemeClr val="tx1"/>
                </a:solidFill>
                <a:effectLst/>
                <a:latin typeface="Arial" charset="0"/>
                <a:ea typeface="+mn-ea"/>
                <a:cs typeface="+mn-cs"/>
              </a:rPr>
              <a:t>infringement</a:t>
            </a:r>
            <a:r>
              <a:rPr lang="en-GB" sz="1000" kern="1200" dirty="0" smtClean="0">
                <a:solidFill>
                  <a:schemeClr val="tx1"/>
                </a:solidFill>
                <a:effectLst/>
                <a:latin typeface="Arial" charset="0"/>
                <a:ea typeface="+mn-ea"/>
                <a:cs typeface="+mn-cs"/>
              </a:rPr>
              <a:t> of EU law by a company is identified by the Commission or reported in a complaint, the Commission attempts to quickly resolve the underlying problem with the company concerned by means of a </a:t>
            </a:r>
            <a:r>
              <a:rPr lang="en-GB" sz="1000" b="1" kern="1200" dirty="0" smtClean="0">
                <a:solidFill>
                  <a:schemeClr val="tx1"/>
                </a:solidFill>
                <a:effectLst/>
                <a:latin typeface="Arial" charset="0"/>
                <a:ea typeface="+mn-ea"/>
                <a:cs typeface="+mn-cs"/>
              </a:rPr>
              <a:t>structured</a:t>
            </a:r>
            <a:r>
              <a:rPr lang="en-GB" sz="1000" kern="1200" dirty="0" smtClean="0">
                <a:solidFill>
                  <a:schemeClr val="tx1"/>
                </a:solidFill>
                <a:effectLst/>
                <a:latin typeface="Arial" charset="0"/>
                <a:ea typeface="+mn-ea"/>
                <a:cs typeface="+mn-cs"/>
              </a:rPr>
              <a:t> </a:t>
            </a:r>
            <a:r>
              <a:rPr lang="en-GB" sz="1000" b="1" kern="1200" dirty="0" smtClean="0">
                <a:solidFill>
                  <a:schemeClr val="tx1"/>
                </a:solidFill>
                <a:effectLst/>
                <a:latin typeface="Arial" charset="0"/>
                <a:ea typeface="+mn-ea"/>
                <a:cs typeface="+mn-cs"/>
              </a:rPr>
              <a:t>dialogue</a:t>
            </a:r>
            <a:r>
              <a:rPr lang="en-GB" sz="1000" kern="1200" dirty="0" smtClean="0">
                <a:solidFill>
                  <a:schemeClr val="tx1"/>
                </a:solidFill>
                <a:effectLst/>
                <a:latin typeface="Arial" charset="0"/>
                <a:ea typeface="+mn-ea"/>
                <a:cs typeface="+mn-cs"/>
              </a:rPr>
              <a:t>.</a:t>
            </a:r>
          </a:p>
          <a:p>
            <a:pPr marL="171450" lvl="0" indent="-171450">
              <a:buFontTx/>
              <a:buChar char="-"/>
            </a:pPr>
            <a:r>
              <a:rPr lang="en-GB" sz="1000" kern="1200" dirty="0" smtClean="0">
                <a:solidFill>
                  <a:schemeClr val="tx1"/>
                </a:solidFill>
                <a:effectLst/>
                <a:latin typeface="Arial" charset="0"/>
                <a:ea typeface="+mn-ea"/>
                <a:cs typeface="+mn-cs"/>
              </a:rPr>
              <a:t>If the company does not agree with the Commission or fails to implement a solution to rectify the suspected violation of EU law, the Commission can launch formal </a:t>
            </a:r>
            <a:r>
              <a:rPr lang="en-GB" sz="1000" b="1" kern="1200" dirty="0" smtClean="0">
                <a:solidFill>
                  <a:schemeClr val="tx1"/>
                </a:solidFill>
                <a:effectLst/>
                <a:latin typeface="Arial" charset="0"/>
                <a:ea typeface="+mn-ea"/>
                <a:cs typeface="+mn-cs"/>
              </a:rPr>
              <a:t>infringement procedure</a:t>
            </a:r>
            <a:r>
              <a:rPr lang="en-GB" sz="1000" kern="1200" dirty="0" smtClean="0">
                <a:solidFill>
                  <a:schemeClr val="tx1"/>
                </a:solidFill>
                <a:effectLst/>
                <a:latin typeface="Arial" charset="0"/>
                <a:ea typeface="+mn-ea"/>
                <a:cs typeface="+mn-cs"/>
              </a:rPr>
              <a:t>. </a:t>
            </a:r>
          </a:p>
          <a:p>
            <a:pPr marL="171450" indent="-171450">
              <a:buFontTx/>
              <a:buChar char="-"/>
            </a:pPr>
            <a:r>
              <a:rPr lang="en-GB" sz="1000" kern="1200" dirty="0" smtClean="0">
                <a:solidFill>
                  <a:schemeClr val="tx1"/>
                </a:solidFill>
                <a:effectLst/>
                <a:latin typeface="Arial" charset="0"/>
                <a:ea typeface="+mn-ea"/>
                <a:cs typeface="+mn-cs"/>
              </a:rPr>
              <a:t>The Commission can take companies to the </a:t>
            </a:r>
            <a:r>
              <a:rPr lang="en-GB" sz="1000" b="1" kern="1200" dirty="0" smtClean="0">
                <a:solidFill>
                  <a:schemeClr val="tx1"/>
                </a:solidFill>
                <a:effectLst/>
                <a:latin typeface="Arial" charset="0"/>
                <a:ea typeface="+mn-ea"/>
                <a:cs typeface="+mn-cs"/>
              </a:rPr>
              <a:t>Court of Justice </a:t>
            </a:r>
            <a:r>
              <a:rPr lang="en-GB" sz="1000" kern="1200" dirty="0" smtClean="0">
                <a:solidFill>
                  <a:schemeClr val="tx1"/>
                </a:solidFill>
                <a:effectLst/>
                <a:latin typeface="Arial" charset="0"/>
                <a:ea typeface="+mn-ea"/>
                <a:cs typeface="+mn-cs"/>
              </a:rPr>
              <a:t>in dispute.</a:t>
            </a:r>
            <a:r>
              <a:rPr lang="en-GB" sz="1000" dirty="0" smtClean="0">
                <a:effectLst/>
              </a:rPr>
              <a:t> </a:t>
            </a:r>
            <a:endParaRPr lang="en-GB" sz="1000" kern="1200" dirty="0" smtClean="0">
              <a:solidFill>
                <a:schemeClr val="tx1"/>
              </a:solidFill>
              <a:effectLst/>
              <a:latin typeface="Arial" charset="0"/>
              <a:ea typeface="+mn-ea"/>
              <a:cs typeface="+mn-cs"/>
            </a:endParaRPr>
          </a:p>
          <a:p>
            <a:endParaRPr lang="en-GB" sz="1000" dirty="0" smtClean="0"/>
          </a:p>
          <a:p>
            <a:r>
              <a:rPr lang="en-GB" sz="1000" b="1" u="sng" dirty="0" smtClean="0"/>
              <a:t>Example: Companies - Google</a:t>
            </a:r>
          </a:p>
          <a:p>
            <a:endParaRPr lang="en-GB" sz="1000" dirty="0" smtClean="0"/>
          </a:p>
          <a:p>
            <a:pPr marL="171450" indent="-171450">
              <a:buFontTx/>
              <a:buChar char="-"/>
            </a:pPr>
            <a:r>
              <a:rPr lang="en-GB" sz="1000" b="1" i="0" u="none" strike="noStrike" kern="1200" baseline="0" dirty="0" smtClean="0">
                <a:solidFill>
                  <a:schemeClr val="tx1"/>
                </a:solidFill>
                <a:latin typeface="Arial" charset="0"/>
                <a:ea typeface="+mn-ea"/>
                <a:cs typeface="+mn-cs"/>
              </a:rPr>
              <a:t>Google</a:t>
            </a:r>
            <a:r>
              <a:rPr lang="en-GB" sz="1000" b="0" i="0" u="none" strike="noStrike" kern="1200" baseline="0" dirty="0" smtClean="0">
                <a:solidFill>
                  <a:schemeClr val="tx1"/>
                </a:solidFill>
                <a:latin typeface="Arial" charset="0"/>
                <a:ea typeface="+mn-ea"/>
                <a:cs typeface="+mn-cs"/>
              </a:rPr>
              <a:t> holds around </a:t>
            </a:r>
            <a:r>
              <a:rPr lang="en-GB" sz="1000" b="1" i="0" u="none" strike="noStrike" kern="1200" baseline="0" dirty="0" smtClean="0">
                <a:solidFill>
                  <a:schemeClr val="tx1"/>
                </a:solidFill>
                <a:latin typeface="Arial" charset="0"/>
                <a:ea typeface="+mn-ea"/>
                <a:cs typeface="+mn-cs"/>
              </a:rPr>
              <a:t>90% of the market share for internet search services </a:t>
            </a:r>
            <a:r>
              <a:rPr lang="en-GB" sz="1000" b="0" i="0" u="none" strike="noStrike" kern="1200" baseline="0" dirty="0" smtClean="0">
                <a:solidFill>
                  <a:schemeClr val="tx1"/>
                </a:solidFill>
                <a:latin typeface="Arial" charset="0"/>
                <a:ea typeface="+mn-ea"/>
                <a:cs typeface="+mn-cs"/>
              </a:rPr>
              <a:t>in most European Economic Area (</a:t>
            </a:r>
            <a:r>
              <a:rPr lang="en-GB" sz="1000" b="1" i="0" u="none" strike="noStrike" kern="1200" baseline="0" dirty="0" smtClean="0">
                <a:solidFill>
                  <a:schemeClr val="tx1"/>
                </a:solidFill>
                <a:latin typeface="Arial" charset="0"/>
                <a:ea typeface="+mn-ea"/>
                <a:cs typeface="+mn-cs"/>
              </a:rPr>
              <a:t>EEA</a:t>
            </a:r>
            <a:r>
              <a:rPr lang="en-GB" sz="1000" b="0" i="0" u="none" strike="noStrike" kern="1200" baseline="0" dirty="0" smtClean="0">
                <a:solidFill>
                  <a:schemeClr val="tx1"/>
                </a:solidFill>
                <a:latin typeface="Arial" charset="0"/>
                <a:ea typeface="+mn-ea"/>
                <a:cs typeface="+mn-cs"/>
              </a:rPr>
              <a:t>) countries, and several companies have complained to the European Commission about Google's market </a:t>
            </a:r>
            <a:r>
              <a:rPr lang="en-GB" sz="1000" b="1" i="0" u="none" strike="noStrike" kern="1200" baseline="0" dirty="0" smtClean="0">
                <a:solidFill>
                  <a:schemeClr val="tx1"/>
                </a:solidFill>
                <a:latin typeface="Arial" charset="0"/>
                <a:ea typeface="+mn-ea"/>
                <a:cs typeface="+mn-cs"/>
              </a:rPr>
              <a:t>dominance</a:t>
            </a:r>
            <a:r>
              <a:rPr lang="en-GB" sz="1000" b="0" i="0" u="none" strike="noStrike" kern="1200" baseline="0" dirty="0" smtClean="0">
                <a:solidFill>
                  <a:schemeClr val="tx1"/>
                </a:solidFill>
                <a:latin typeface="Arial" charset="0"/>
                <a:ea typeface="+mn-ea"/>
                <a:cs typeface="+mn-cs"/>
              </a:rPr>
              <a:t>. The European Commission has thus formally launched </a:t>
            </a:r>
            <a:r>
              <a:rPr lang="en-GB" sz="1000" b="1" i="0" u="none" strike="noStrike" kern="1200" baseline="0" dirty="0" smtClean="0">
                <a:solidFill>
                  <a:schemeClr val="tx1"/>
                </a:solidFill>
                <a:latin typeface="Arial" charset="0"/>
                <a:ea typeface="+mn-ea"/>
                <a:cs typeface="+mn-cs"/>
              </a:rPr>
              <a:t>two separate investigations</a:t>
            </a:r>
            <a:r>
              <a:rPr lang="en-GB" sz="1000" b="0" i="0" u="none" strike="noStrike" kern="1200" baseline="0" dirty="0" smtClean="0">
                <a:solidFill>
                  <a:schemeClr val="tx1"/>
                </a:solidFill>
                <a:latin typeface="Arial" charset="0"/>
                <a:ea typeface="+mn-ea"/>
                <a:cs typeface="+mn-cs"/>
              </a:rPr>
              <a:t>, one on Google's comparison </a:t>
            </a:r>
            <a:r>
              <a:rPr lang="en-GB" sz="1000" b="1" i="0" u="none" strike="noStrike" kern="1200" baseline="0" dirty="0" smtClean="0">
                <a:solidFill>
                  <a:schemeClr val="tx1"/>
                </a:solidFill>
                <a:latin typeface="Arial" charset="0"/>
                <a:ea typeface="+mn-ea"/>
                <a:cs typeface="+mn-cs"/>
              </a:rPr>
              <a:t>shopping</a:t>
            </a:r>
            <a:r>
              <a:rPr lang="en-GB" sz="1000" b="0" i="0" u="none" strike="noStrike" kern="1200" baseline="0" dirty="0" smtClean="0">
                <a:solidFill>
                  <a:schemeClr val="tx1"/>
                </a:solidFill>
                <a:latin typeface="Arial" charset="0"/>
                <a:ea typeface="+mn-ea"/>
                <a:cs typeface="+mn-cs"/>
              </a:rPr>
              <a:t> and the other on the company's handling of </a:t>
            </a:r>
            <a:r>
              <a:rPr lang="en-GB" sz="1000" b="1" i="0" u="none" strike="noStrike" kern="1200" baseline="0" dirty="0" smtClean="0">
                <a:solidFill>
                  <a:schemeClr val="tx1"/>
                </a:solidFill>
                <a:latin typeface="Arial" charset="0"/>
                <a:ea typeface="+mn-ea"/>
                <a:cs typeface="+mn-cs"/>
              </a:rPr>
              <a:t>applications</a:t>
            </a:r>
            <a:r>
              <a:rPr lang="en-GB" sz="1000" b="0" i="0" u="none" strike="noStrike" kern="1200" baseline="0" dirty="0" smtClean="0">
                <a:solidFill>
                  <a:schemeClr val="tx1"/>
                </a:solidFill>
                <a:latin typeface="Arial" charset="0"/>
                <a:ea typeface="+mn-ea"/>
                <a:cs typeface="+mn-cs"/>
              </a:rPr>
              <a:t> installed </a:t>
            </a:r>
            <a:r>
              <a:rPr lang="en-US" sz="1000" b="0" i="0" u="none" strike="noStrike" kern="1200" baseline="0" dirty="0" smtClean="0">
                <a:solidFill>
                  <a:schemeClr val="tx1"/>
                </a:solidFill>
                <a:latin typeface="Arial" charset="0"/>
                <a:ea typeface="+mn-ea"/>
                <a:cs typeface="+mn-cs"/>
              </a:rPr>
              <a:t>on Android operating mobile devices.</a:t>
            </a:r>
          </a:p>
          <a:p>
            <a:pPr marL="171450" indent="-171450">
              <a:buFontTx/>
              <a:buChar char="-"/>
            </a:pPr>
            <a:r>
              <a:rPr lang="en-GB" sz="1000" b="0" i="0" u="none" strike="noStrike" kern="1200" baseline="0" dirty="0" smtClean="0">
                <a:solidFill>
                  <a:schemeClr val="tx1"/>
                </a:solidFill>
                <a:latin typeface="Arial" charset="0"/>
                <a:ea typeface="+mn-ea"/>
                <a:cs typeface="+mn-cs"/>
              </a:rPr>
              <a:t>In </a:t>
            </a:r>
            <a:r>
              <a:rPr lang="en-GB" sz="1000" b="1" i="0" u="none" strike="noStrike" kern="1200" baseline="0" dirty="0" smtClean="0">
                <a:solidFill>
                  <a:schemeClr val="tx1"/>
                </a:solidFill>
                <a:latin typeface="Arial" charset="0"/>
                <a:ea typeface="+mn-ea"/>
                <a:cs typeface="+mn-cs"/>
              </a:rPr>
              <a:t>April 2015</a:t>
            </a:r>
            <a:r>
              <a:rPr lang="en-GB" sz="1000" b="0" i="0" u="none" strike="noStrike" kern="1200" baseline="0" dirty="0" smtClean="0">
                <a:solidFill>
                  <a:schemeClr val="tx1"/>
                </a:solidFill>
                <a:latin typeface="Arial" charset="0"/>
                <a:ea typeface="+mn-ea"/>
                <a:cs typeface="+mn-cs"/>
              </a:rPr>
              <a:t>, the Commission sent a </a:t>
            </a:r>
            <a:r>
              <a:rPr lang="en-GB" sz="1000" b="1" i="0" u="none" strike="noStrike" kern="1200" baseline="0" dirty="0" smtClean="0">
                <a:solidFill>
                  <a:schemeClr val="tx1"/>
                </a:solidFill>
                <a:latin typeface="Arial" charset="0"/>
                <a:ea typeface="+mn-ea"/>
                <a:cs typeface="+mn-cs"/>
              </a:rPr>
              <a:t>Statement of Objections </a:t>
            </a:r>
            <a:r>
              <a:rPr lang="en-GB" sz="1000" b="0" i="0" u="none" strike="noStrike" kern="1200" baseline="0" dirty="0" smtClean="0">
                <a:solidFill>
                  <a:schemeClr val="tx1"/>
                </a:solidFill>
                <a:latin typeface="Arial" charset="0"/>
                <a:ea typeface="+mn-ea"/>
                <a:cs typeface="+mn-cs"/>
              </a:rPr>
              <a:t>to Google, indicating that the company had </a:t>
            </a:r>
            <a:r>
              <a:rPr lang="en-GB" sz="1000" b="1" i="0" u="none" strike="noStrike" kern="1200" baseline="0" dirty="0" smtClean="0">
                <a:solidFill>
                  <a:schemeClr val="tx1"/>
                </a:solidFill>
                <a:latin typeface="Arial" charset="0"/>
                <a:ea typeface="+mn-ea"/>
                <a:cs typeface="+mn-cs"/>
              </a:rPr>
              <a:t>abused</a:t>
            </a:r>
            <a:r>
              <a:rPr lang="en-GB" sz="1000" b="0" i="0" u="none" strike="noStrike" kern="1200" baseline="0" dirty="0" smtClean="0">
                <a:solidFill>
                  <a:schemeClr val="tx1"/>
                </a:solidFill>
                <a:latin typeface="Arial" charset="0"/>
                <a:ea typeface="+mn-ea"/>
                <a:cs typeface="+mn-cs"/>
              </a:rPr>
              <a:t> its dominant position in the European Economic Area (EEA). Google admits that it is dominant, thanks to its innovative products and services, but does not agree that it has abused its position on the market.</a:t>
            </a:r>
          </a:p>
          <a:p>
            <a:pPr marL="171450" indent="-171450">
              <a:buFontTx/>
              <a:buChar char="-"/>
            </a:pPr>
            <a:r>
              <a:rPr lang="en-GB" sz="1000" b="0" i="0" u="none" strike="noStrike" kern="1200" baseline="0" dirty="0" smtClean="0">
                <a:solidFill>
                  <a:schemeClr val="tx1"/>
                </a:solidFill>
                <a:latin typeface="Arial" charset="0"/>
                <a:ea typeface="+mn-ea"/>
                <a:cs typeface="+mn-cs"/>
              </a:rPr>
              <a:t>The Google case may provide an opportunity for the Commission to </a:t>
            </a:r>
            <a:r>
              <a:rPr lang="en-GB" sz="1000" b="1" i="0" u="none" strike="noStrike" kern="1200" baseline="0" dirty="0" smtClean="0">
                <a:solidFill>
                  <a:schemeClr val="tx1"/>
                </a:solidFill>
                <a:latin typeface="Arial" charset="0"/>
                <a:ea typeface="+mn-ea"/>
                <a:cs typeface="+mn-cs"/>
              </a:rPr>
              <a:t>clarify</a:t>
            </a:r>
            <a:r>
              <a:rPr lang="en-GB" sz="1000" b="0" i="0" u="none" strike="noStrike" kern="1200" baseline="0" dirty="0" smtClean="0">
                <a:solidFill>
                  <a:schemeClr val="tx1"/>
                </a:solidFill>
                <a:latin typeface="Arial" charset="0"/>
                <a:ea typeface="+mn-ea"/>
                <a:cs typeface="+mn-cs"/>
              </a:rPr>
              <a:t> some aspects of </a:t>
            </a:r>
            <a:r>
              <a:rPr lang="en-GB" sz="1000" b="1" i="0" u="none" strike="noStrike" kern="1200" baseline="0" dirty="0" smtClean="0">
                <a:solidFill>
                  <a:schemeClr val="tx1"/>
                </a:solidFill>
                <a:latin typeface="Arial" charset="0"/>
                <a:ea typeface="+mn-ea"/>
                <a:cs typeface="+mn-cs"/>
              </a:rPr>
              <a:t>competition law </a:t>
            </a:r>
            <a:r>
              <a:rPr lang="en-GB" sz="1000" b="0" i="0" u="none" strike="noStrike" kern="1200" baseline="0" dirty="0" smtClean="0">
                <a:solidFill>
                  <a:schemeClr val="tx1"/>
                </a:solidFill>
                <a:latin typeface="Arial" charset="0"/>
                <a:ea typeface="+mn-ea"/>
                <a:cs typeface="+mn-cs"/>
              </a:rPr>
              <a:t>with regard to certain digital practices, and to close the difficult gap between the rights of companies who dominate the market, free </a:t>
            </a:r>
            <a:r>
              <a:rPr lang="en-US" sz="1000" b="0" i="0" u="none" strike="noStrike" kern="1200" baseline="0" dirty="0" smtClean="0">
                <a:solidFill>
                  <a:schemeClr val="tx1"/>
                </a:solidFill>
                <a:latin typeface="Arial" charset="0"/>
                <a:ea typeface="+mn-ea"/>
                <a:cs typeface="+mn-cs"/>
              </a:rPr>
              <a:t>competition and consumer protection.</a:t>
            </a:r>
          </a:p>
          <a:p>
            <a:pPr marL="0" indent="0">
              <a:buFontTx/>
              <a:buNone/>
            </a:pPr>
            <a:endParaRPr lang="en-GB" sz="1000" dirty="0" smtClean="0"/>
          </a:p>
          <a:p>
            <a:pPr marL="0" indent="0">
              <a:buFontTx/>
              <a:buNone/>
            </a:pPr>
            <a:r>
              <a:rPr lang="en-GB" sz="1000" b="1" i="0" u="sng" strike="noStrike" kern="1200" baseline="0" dirty="0" smtClean="0">
                <a:solidFill>
                  <a:schemeClr val="tx1"/>
                </a:solidFill>
                <a:latin typeface="Arial" charset="0"/>
                <a:ea typeface="+mn-ea"/>
                <a:cs typeface="+mn-cs"/>
              </a:rPr>
              <a:t>Competition policy </a:t>
            </a:r>
          </a:p>
          <a:p>
            <a:pPr marL="0" indent="0">
              <a:buFontTx/>
              <a:buNone/>
            </a:pPr>
            <a:endParaRPr lang="en-GB" sz="1000" b="1" i="0" u="sng" strike="noStrike" kern="1200" baseline="0" dirty="0" smtClean="0">
              <a:solidFill>
                <a:schemeClr val="tx1"/>
              </a:solidFill>
              <a:latin typeface="Arial" charset="0"/>
              <a:ea typeface="+mn-ea"/>
              <a:cs typeface="+mn-cs"/>
            </a:endParaRPr>
          </a:p>
          <a:p>
            <a:pPr marL="171450" indent="-171450">
              <a:buFontTx/>
              <a:buChar char="-"/>
            </a:pPr>
            <a:r>
              <a:rPr lang="en-GB" sz="1000" b="0" i="0" u="none" strike="noStrike" kern="1200" baseline="0" dirty="0" smtClean="0">
                <a:solidFill>
                  <a:schemeClr val="tx1"/>
                </a:solidFill>
                <a:latin typeface="Arial" charset="0"/>
                <a:ea typeface="+mn-ea"/>
                <a:cs typeface="+mn-cs"/>
              </a:rPr>
              <a:t>Competition policy has always been an </a:t>
            </a:r>
            <a:r>
              <a:rPr lang="en-GB" sz="1000" b="1" i="0" u="none" strike="noStrike" kern="1200" baseline="0" dirty="0" smtClean="0">
                <a:solidFill>
                  <a:schemeClr val="tx1"/>
                </a:solidFill>
                <a:latin typeface="Arial" charset="0"/>
                <a:ea typeface="+mn-ea"/>
                <a:cs typeface="+mn-cs"/>
              </a:rPr>
              <a:t>important policy area </a:t>
            </a:r>
            <a:r>
              <a:rPr lang="en-GB" sz="1000" b="0" i="0" u="none" strike="noStrike" kern="1200" baseline="0" dirty="0" smtClean="0">
                <a:solidFill>
                  <a:schemeClr val="tx1"/>
                </a:solidFill>
                <a:latin typeface="Arial" charset="0"/>
                <a:ea typeface="+mn-ea"/>
                <a:cs typeface="+mn-cs"/>
              </a:rPr>
              <a:t>for the European Union. </a:t>
            </a:r>
            <a:r>
              <a:rPr lang="en-GB" sz="1000" b="1" i="0" u="none" strike="noStrike" kern="1200" baseline="0" dirty="0" smtClean="0">
                <a:solidFill>
                  <a:schemeClr val="tx1"/>
                </a:solidFill>
                <a:latin typeface="Arial" charset="0"/>
                <a:ea typeface="+mn-ea"/>
                <a:cs typeface="+mn-cs"/>
              </a:rPr>
              <a:t>Antitrust regulations </a:t>
            </a:r>
            <a:r>
              <a:rPr lang="en-GB" sz="1000" b="0" i="0" u="none" strike="noStrike" kern="1200" baseline="0" dirty="0" smtClean="0">
                <a:solidFill>
                  <a:schemeClr val="tx1"/>
                </a:solidFill>
                <a:latin typeface="Arial" charset="0"/>
                <a:ea typeface="+mn-ea"/>
                <a:cs typeface="+mn-cs"/>
              </a:rPr>
              <a:t>were implemented in order to guarantee </a:t>
            </a:r>
            <a:r>
              <a:rPr lang="en-GB" sz="1000" b="1" i="0" u="none" strike="noStrike" kern="1200" baseline="0" dirty="0" smtClean="0">
                <a:solidFill>
                  <a:schemeClr val="tx1"/>
                </a:solidFill>
                <a:latin typeface="Arial" charset="0"/>
                <a:ea typeface="+mn-ea"/>
                <a:cs typeface="+mn-cs"/>
              </a:rPr>
              <a:t>free trade </a:t>
            </a:r>
            <a:r>
              <a:rPr lang="en-GB" sz="1000" b="0" i="0" u="none" strike="noStrike" kern="1200" baseline="0" dirty="0" smtClean="0">
                <a:solidFill>
                  <a:schemeClr val="tx1"/>
                </a:solidFill>
                <a:latin typeface="Arial" charset="0"/>
                <a:ea typeface="+mn-ea"/>
                <a:cs typeface="+mn-cs"/>
              </a:rPr>
              <a:t>and </a:t>
            </a:r>
            <a:r>
              <a:rPr lang="en-GB" sz="1000" b="1" i="0" u="none" strike="noStrike" kern="1200" baseline="0" dirty="0" smtClean="0">
                <a:solidFill>
                  <a:schemeClr val="tx1"/>
                </a:solidFill>
                <a:latin typeface="Arial" charset="0"/>
                <a:ea typeface="+mn-ea"/>
                <a:cs typeface="+mn-cs"/>
              </a:rPr>
              <a:t>fair competition </a:t>
            </a:r>
            <a:r>
              <a:rPr lang="en-GB" sz="1000" b="0" i="0" u="none" strike="noStrike" kern="1200" baseline="0" dirty="0" smtClean="0">
                <a:solidFill>
                  <a:schemeClr val="tx1"/>
                </a:solidFill>
                <a:latin typeface="Arial" charset="0"/>
                <a:ea typeface="+mn-ea"/>
                <a:cs typeface="+mn-cs"/>
              </a:rPr>
              <a:t>in the common single market.</a:t>
            </a:r>
            <a:endParaRPr lang="en-GB" sz="1000" dirty="0" smtClean="0"/>
          </a:p>
          <a:p>
            <a:pPr marL="171450" indent="-171450">
              <a:buFontTx/>
              <a:buChar char="-"/>
            </a:pPr>
            <a:r>
              <a:rPr lang="en-GB" sz="1000" b="0" i="0" u="none" strike="noStrike" kern="1200" baseline="0" dirty="0" smtClean="0">
                <a:solidFill>
                  <a:schemeClr val="tx1"/>
                </a:solidFill>
                <a:latin typeface="Arial" charset="0"/>
                <a:ea typeface="+mn-ea"/>
                <a:cs typeface="+mn-cs"/>
              </a:rPr>
              <a:t>The total amount of fines imposed since </a:t>
            </a:r>
            <a:r>
              <a:rPr lang="en-GB" sz="1000" b="1" i="0" u="none" strike="noStrike" kern="1200" baseline="0" dirty="0" smtClean="0">
                <a:solidFill>
                  <a:schemeClr val="tx1"/>
                </a:solidFill>
                <a:latin typeface="Arial" charset="0"/>
                <a:ea typeface="+mn-ea"/>
                <a:cs typeface="+mn-cs"/>
              </a:rPr>
              <a:t>1990 is €20.4 billion</a:t>
            </a:r>
            <a:r>
              <a:rPr lang="en-GB" sz="1000" b="0" i="0" u="none" strike="noStrike" kern="1200" baseline="0" dirty="0" smtClean="0">
                <a:solidFill>
                  <a:schemeClr val="tx1"/>
                </a:solidFill>
                <a:latin typeface="Arial" charset="0"/>
                <a:ea typeface="+mn-ea"/>
                <a:cs typeface="+mn-cs"/>
              </a:rPr>
              <a:t>, with more than three quarters of that figure, around €16.6 billion, charged between 2005 and 2014.</a:t>
            </a:r>
            <a:endParaRPr lang="en-GB" sz="1000" dirty="0" smtClean="0"/>
          </a:p>
          <a:p>
            <a:pPr marL="171450" indent="-171450">
              <a:buFontTx/>
              <a:buChar char="-"/>
            </a:pPr>
            <a:r>
              <a:rPr lang="en-GB" sz="1000" b="0" i="0" u="none" strike="noStrike" kern="1200" baseline="0" dirty="0" smtClean="0">
                <a:solidFill>
                  <a:schemeClr val="tx1"/>
                </a:solidFill>
                <a:latin typeface="Arial" charset="0"/>
                <a:ea typeface="+mn-ea"/>
                <a:cs typeface="+mn-cs"/>
              </a:rPr>
              <a:t>Over recent years, the Commission has opened several cases against, inter alia: </a:t>
            </a:r>
            <a:r>
              <a:rPr lang="en-GB" sz="1000" b="1" i="0" u="none" strike="noStrike" kern="1200" baseline="0" dirty="0" smtClean="0">
                <a:solidFill>
                  <a:schemeClr val="tx1"/>
                </a:solidFill>
                <a:latin typeface="Arial" charset="0"/>
                <a:ea typeface="+mn-ea"/>
                <a:cs typeface="+mn-cs"/>
              </a:rPr>
              <a:t>Microsoft</a:t>
            </a:r>
            <a:r>
              <a:rPr lang="en-GB" sz="1000" b="0" i="0" u="none" strike="noStrike" kern="1200" baseline="0" dirty="0" smtClean="0">
                <a:solidFill>
                  <a:schemeClr val="tx1"/>
                </a:solidFill>
                <a:latin typeface="Arial" charset="0"/>
                <a:ea typeface="+mn-ea"/>
                <a:cs typeface="+mn-cs"/>
              </a:rPr>
              <a:t> (conditions of access to their operating system); </a:t>
            </a:r>
            <a:r>
              <a:rPr lang="en-GB" sz="1000" b="1" i="0" u="none" strike="noStrike" kern="1200" baseline="0" dirty="0" smtClean="0">
                <a:solidFill>
                  <a:schemeClr val="tx1"/>
                </a:solidFill>
                <a:latin typeface="Arial" charset="0"/>
                <a:ea typeface="+mn-ea"/>
                <a:cs typeface="+mn-cs"/>
              </a:rPr>
              <a:t>IBM</a:t>
            </a:r>
            <a:r>
              <a:rPr lang="en-GB" sz="1000" b="0" i="0" u="none" strike="noStrike" kern="1200" baseline="0" dirty="0" smtClean="0">
                <a:solidFill>
                  <a:schemeClr val="tx1"/>
                </a:solidFill>
                <a:latin typeface="Arial" charset="0"/>
                <a:ea typeface="+mn-ea"/>
                <a:cs typeface="+mn-cs"/>
              </a:rPr>
              <a:t> (conditions of supply of computer maintenance to third parties); and </a:t>
            </a:r>
            <a:r>
              <a:rPr lang="en-GB" sz="1000" b="1" i="0" u="none" strike="noStrike" kern="1200" baseline="0" dirty="0" smtClean="0">
                <a:solidFill>
                  <a:schemeClr val="tx1"/>
                </a:solidFill>
                <a:latin typeface="Arial" charset="0"/>
                <a:ea typeface="+mn-ea"/>
                <a:cs typeface="+mn-cs"/>
              </a:rPr>
              <a:t>Apple</a:t>
            </a:r>
            <a:r>
              <a:rPr lang="en-GB" sz="1000" b="0" i="0" u="none" strike="noStrike" kern="1200" baseline="0" dirty="0" smtClean="0">
                <a:solidFill>
                  <a:schemeClr val="tx1"/>
                </a:solidFill>
                <a:latin typeface="Arial" charset="0"/>
                <a:ea typeface="+mn-ea"/>
                <a:cs typeface="+mn-cs"/>
              </a:rPr>
              <a:t> (use of </a:t>
            </a:r>
            <a:r>
              <a:rPr lang="en-GB" sz="1000" b="0" i="0" u="none" strike="noStrike" kern="1200" baseline="0" dirty="0" err="1" smtClean="0">
                <a:solidFill>
                  <a:schemeClr val="tx1"/>
                </a:solidFill>
                <a:latin typeface="Arial" charset="0"/>
                <a:ea typeface="+mn-ea"/>
                <a:cs typeface="+mn-cs"/>
              </a:rPr>
              <a:t>nonproprietary</a:t>
            </a:r>
            <a:r>
              <a:rPr lang="en-GB" sz="1000" b="0" i="0" u="none" strike="noStrike" kern="1200" baseline="0" dirty="0" smtClean="0">
                <a:solidFill>
                  <a:schemeClr val="tx1"/>
                </a:solidFill>
                <a:latin typeface="Arial" charset="0"/>
                <a:ea typeface="+mn-ea"/>
                <a:cs typeface="+mn-cs"/>
              </a:rPr>
              <a:t> </a:t>
            </a:r>
            <a:r>
              <a:rPr lang="en-US" sz="1000" b="0" i="0" u="none" strike="noStrike" kern="1200" baseline="0" dirty="0" smtClean="0">
                <a:solidFill>
                  <a:schemeClr val="tx1"/>
                </a:solidFill>
                <a:latin typeface="Arial" charset="0"/>
                <a:ea typeface="+mn-ea"/>
                <a:cs typeface="+mn-cs"/>
              </a:rPr>
              <a:t>software development tools).</a:t>
            </a:r>
            <a:endParaRPr lang="en-GB" sz="1000" dirty="0" smtClean="0"/>
          </a:p>
          <a:p>
            <a:endParaRPr lang="en-GB" sz="1000" dirty="0" smtClean="0"/>
          </a:p>
          <a:p>
            <a:r>
              <a:rPr lang="en-GB" sz="1000" u="sng" dirty="0" smtClean="0"/>
              <a:t>Follow-up questions:</a:t>
            </a:r>
          </a:p>
          <a:p>
            <a:r>
              <a:rPr lang="en-GB" sz="1000" dirty="0" smtClean="0"/>
              <a:t>-&gt; </a:t>
            </a:r>
            <a:r>
              <a:rPr lang="en-GB" sz="1000" kern="1200" dirty="0" smtClean="0">
                <a:solidFill>
                  <a:schemeClr val="tx1"/>
                </a:solidFill>
                <a:effectLst/>
                <a:latin typeface="Arial" charset="0"/>
                <a:ea typeface="+mn-ea"/>
                <a:cs typeface="+mn-cs"/>
              </a:rPr>
              <a:t>Do you know of any other famous infringement procedures?</a:t>
            </a:r>
            <a:endParaRPr lang="en-GB" sz="1000" dirty="0" smtClean="0"/>
          </a:p>
          <a:p>
            <a:endParaRPr lang="en-US" sz="10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n-GB"/>
          </a:p>
        </p:txBody>
      </p:sp>
    </p:spTree>
    <p:extLst>
      <p:ext uri="{BB962C8B-B14F-4D97-AF65-F5344CB8AC3E}">
        <p14:creationId xmlns:p14="http://schemas.microsoft.com/office/powerpoint/2010/main" val="3930067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83"/>
          <a:stretch/>
        </p:blipFill>
        <p:spPr>
          <a:xfrm>
            <a:off x="0" y="1096108"/>
            <a:ext cx="9144000" cy="5761892"/>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1700808"/>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t="7983"/>
          <a:stretch/>
        </p:blipFill>
        <p:spPr>
          <a:xfrm>
            <a:off x="1" y="72008"/>
            <a:ext cx="9144000" cy="764704"/>
          </a:xfrm>
          <a:prstGeom prst="rect">
            <a:avLst/>
          </a:prstGeom>
        </p:spPr>
      </p:pic>
      <p:sp>
        <p:nvSpPr>
          <p:cNvPr id="11" name="TextBox 10"/>
          <p:cNvSpPr txBox="1"/>
          <p:nvPr userDrawn="1"/>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2">
                    <a:lumMod val="75000"/>
                  </a:schemeClr>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2">
                    <a:lumMod val="75000"/>
                  </a:schemeClr>
                </a:solidFill>
                <a:latin typeface="Arial" panose="020B0604020202020204" pitchFamily="34" charset="0"/>
                <a:cs typeface="Arial" panose="020B0604020202020204" pitchFamily="34" charset="0"/>
              </a:rPr>
              <a:t>THE EU'S POLITICAL EXECUTIVE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704"/>
            <a:ext cx="9144000" cy="6808591"/>
          </a:xfrm>
          <a:prstGeom prst="rect">
            <a:avLst/>
          </a:prstGeom>
        </p:spPr>
      </p:pic>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5" descr="LOGO CE-EN-NEG-quadri.ai"/>
          <p:cNvPicPr>
            <a:picLocks noChangeAspect="1"/>
          </p:cNvPicPr>
          <p:nvPr userDrawn="1"/>
        </p:nvPicPr>
        <p:blipFill>
          <a:blip r:embed="rId3" cstate="print"/>
          <a:srcRect/>
          <a:stretch>
            <a:fillRect/>
          </a:stretch>
        </p:blipFill>
        <p:spPr bwMode="auto">
          <a:xfrm>
            <a:off x="3920400" y="3600"/>
            <a:ext cx="1511300" cy="1511300"/>
          </a:xfrm>
          <a:prstGeom prst="rect">
            <a:avLst/>
          </a:prstGeom>
          <a:noFill/>
          <a:ln w="9525">
            <a:noFill/>
            <a:miter lim="800000"/>
            <a:headEnd/>
            <a:tailEnd/>
          </a:ln>
        </p:spPr>
      </p:pic>
      <p:sp>
        <p:nvSpPr>
          <p:cNvPr id="6" name="Rectangle 5"/>
          <p:cNvSpPr/>
          <p:nvPr userDrawn="1"/>
        </p:nvSpPr>
        <p:spPr>
          <a:xfrm>
            <a:off x="4262438" y="666936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7" name="Rectangle 4"/>
          <p:cNvSpPr>
            <a:spLocks noGrp="1" noChangeArrowheads="1"/>
          </p:cNvSpPr>
          <p:nvPr>
            <p:ph type="dt" sz="half" idx="10"/>
          </p:nvPr>
        </p:nvSpPr>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xfrm>
            <a:off x="3124200" y="6237288"/>
            <a:ext cx="2895600" cy="484187"/>
          </a:xfrm>
        </p:spPr>
        <p:txBody>
          <a:bodyPr/>
          <a:lstStyle>
            <a:lvl1pPr>
              <a:defRPr/>
            </a:lvl1pPr>
          </a:lstStyle>
          <a:p>
            <a:pPr>
              <a:defRPr/>
            </a:pPr>
            <a:endParaRP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861DAA-5BBC-4812-876F-0D7C7B9EA75C}" type="slidenum">
              <a:rPr lang="en-GB">
                <a:solidFill>
                  <a:srgbClr val="000000"/>
                </a:solidFill>
              </a:rPr>
              <a:pPr>
                <a:defRPr/>
              </a:pPr>
              <a:t>‹#›</a:t>
            </a:fld>
            <a:endParaRPr lang="en-GB">
              <a:solidFill>
                <a:srgbClr val="000000"/>
              </a:solidFill>
            </a:endParaRPr>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096124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54" r:id="rId3"/>
  </p:sldLayoutIdLst>
  <p:hf sldNum="0"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readata.pro/ec-char-timeline-2/web/#/timeline/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30.jp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13.pn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4.gif"/><Relationship Id="rId3" Type="http://schemas.openxmlformats.org/officeDocument/2006/relationships/image" Target="../media/image43.png"/><Relationship Id="rId7" Type="http://schemas.openxmlformats.org/officeDocument/2006/relationships/image" Target="../media/image13.png"/><Relationship Id="rId12" Type="http://schemas.openxmlformats.org/officeDocument/2006/relationships/hyperlink" Target="http://creadata.pro/ec-char-timeline-2/web/#/timeline/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51.png"/><Relationship Id="rId1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52.xml"/><Relationship Id="rId3" Type="http://schemas.openxmlformats.org/officeDocument/2006/relationships/image" Target="../media/image58.png"/><Relationship Id="rId7" Type="http://schemas.openxmlformats.org/officeDocument/2006/relationships/slide" Target="slide33.xml"/><Relationship Id="rId12" Type="http://schemas.openxmlformats.org/officeDocument/2006/relationships/slide" Target="slide4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45.xml"/><Relationship Id="rId5" Type="http://schemas.openxmlformats.org/officeDocument/2006/relationships/slide" Target="slide28.xml"/><Relationship Id="rId10" Type="http://schemas.openxmlformats.org/officeDocument/2006/relationships/slide" Target="slide42.xml"/><Relationship Id="rId4" Type="http://schemas.openxmlformats.org/officeDocument/2006/relationships/slide" Target="slide24.xml"/><Relationship Id="rId9" Type="http://schemas.openxmlformats.org/officeDocument/2006/relationships/slide" Target="slide39.xml"/><Relationship Id="rId14" Type="http://schemas.openxmlformats.org/officeDocument/2006/relationships/slide" Target="slide5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ec.europa.eu/avservices/video/player.cfm?ref=I095470&amp;videolang=INT&amp;devurl=http://ec.europa.eu/avservices/video/player/config.cfm" TargetMode="Externa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slide" Target="slide23.xml"/><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g"/><Relationship Id="rId4" Type="http://schemas.openxmlformats.org/officeDocument/2006/relationships/image" Target="../media/image63.jpe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ec.europa.eu/avservices/video/player.cfm?sitelang=en&amp;ref=I101631" TargetMode="Externa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ec.europa.eu/avservices/video/player.cfm?sitelang=en&amp;ref=I098040" TargetMode="Externa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ec.europa.eu/avservices/video/player.cfm?sitelang=en&amp;ref=I109719" TargetMode="Externa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ec.europa.eu/avservices/video/player.cfm?ref=I110749&amp;sitelang=en" TargetMode="External"/><Relationship Id="rId5" Type="http://schemas.openxmlformats.org/officeDocument/2006/relationships/image" Target="../media/image5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ec.europa.eu/avservices/video/player.cfm?sitelang=en&amp;ref=I096954" TargetMode="Externa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ec.europa.eu/avservices/video/player.cfm?sitelang=en&amp;ref=I102063" TargetMode="Externa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ec.europa.eu/avservices/video/player.cfm?sitelang=en&amp;ref=I093335" TargetMode="Externa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hyperlink" Target="https://www.youtube.com/watch?v=Pw6kyDzchoc" TargetMode="Externa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ec.europa.eu/avservices/video/player.cfm?sitelang=en&amp;ref=I103451" TargetMode="External"/><Relationship Id="rId5" Type="http://schemas.openxmlformats.org/officeDocument/2006/relationships/image" Target="../media/image57.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creadata.pro/ec-char-timeline-2/web/#/timeline/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Spending on policies</a:t>
            </a:r>
          </a:p>
        </p:txBody>
      </p:sp>
      <p:cxnSp>
        <p:nvCxnSpPr>
          <p:cNvPr id="9" name="Straight Connector 8"/>
          <p:cNvCxnSpPr/>
          <p:nvPr/>
        </p:nvCxnSpPr>
        <p:spPr bwMode="auto">
          <a:xfrm rot="10800000" flipV="1">
            <a:off x="19864563" y="1836922"/>
            <a:ext cx="0" cy="417996"/>
          </a:xfrm>
          <a:prstGeom prst="line">
            <a:avLst/>
          </a:prstGeom>
          <a:noFill/>
          <a:ln w="9525" cap="flat" cmpd="sng" algn="ctr">
            <a:solidFill>
              <a:schemeClr val="bg1">
                <a:lumMod val="50000"/>
              </a:schemeClr>
            </a:solidFill>
            <a:prstDash val="solid"/>
            <a:round/>
            <a:headEnd type="none" w="med" len="med"/>
            <a:tailEnd type="none" w="med" len="med"/>
          </a:ln>
          <a:effectLst/>
        </p:spPr>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280" y="2135708"/>
            <a:ext cx="3525540" cy="3525540"/>
          </a:xfrm>
          <a:prstGeom prst="rect">
            <a:avLst/>
          </a:prstGeom>
        </p:spPr>
      </p:pic>
      <p:grpSp>
        <p:nvGrpSpPr>
          <p:cNvPr id="58" name="Group 57"/>
          <p:cNvGrpSpPr/>
          <p:nvPr/>
        </p:nvGrpSpPr>
        <p:grpSpPr>
          <a:xfrm>
            <a:off x="179512" y="1484784"/>
            <a:ext cx="8964488" cy="5076564"/>
            <a:chOff x="179512" y="1412776"/>
            <a:chExt cx="8964488" cy="5076564"/>
          </a:xfrm>
        </p:grpSpPr>
        <p:sp>
          <p:nvSpPr>
            <p:cNvPr id="5" name="Oval 4"/>
            <p:cNvSpPr/>
            <p:nvPr/>
          </p:nvSpPr>
          <p:spPr>
            <a:xfrm>
              <a:off x="3574132" y="2909029"/>
              <a:ext cx="1950368" cy="1950368"/>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GB" sz="1800" b="0"/>
            </a:p>
          </p:txBody>
        </p:sp>
        <p:sp>
          <p:nvSpPr>
            <p:cNvPr id="7" name="Rectangle 6">
              <a:hlinkClick r:id="rId4"/>
            </p:cNvPr>
            <p:cNvSpPr/>
            <p:nvPr/>
          </p:nvSpPr>
          <p:spPr bwMode="auto">
            <a:xfrm>
              <a:off x="5534173" y="1412776"/>
              <a:ext cx="2809230" cy="792087"/>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smtClean="0">
                  <a:solidFill>
                    <a:schemeClr val="bg1">
                      <a:lumMod val="50000"/>
                    </a:schemeClr>
                  </a:solidFill>
                  <a:latin typeface="Arial" panose="020B0604020202020204" pitchFamily="34" charset="0"/>
                  <a:cs typeface="Arial" panose="020B0604020202020204" pitchFamily="34" charset="0"/>
                </a:rPr>
                <a:t>Competitiveness for growth and jobs </a:t>
              </a:r>
            </a:p>
            <a:p>
              <a:r>
                <a:rPr lang="en-US" sz="1800" dirty="0" smtClean="0">
                  <a:solidFill>
                    <a:schemeClr val="bg1">
                      <a:lumMod val="50000"/>
                    </a:schemeClr>
                  </a:solidFill>
                  <a:latin typeface="Arial" panose="020B0604020202020204" pitchFamily="34" charset="0"/>
                  <a:cs typeface="Arial" panose="020B0604020202020204" pitchFamily="34" charset="0"/>
                </a:rPr>
                <a:t>€19 </a:t>
              </a:r>
              <a:r>
                <a:rPr lang="en-US" sz="1800" dirty="0" err="1" smtClean="0">
                  <a:solidFill>
                    <a:schemeClr val="bg1">
                      <a:lumMod val="50000"/>
                    </a:schemeClr>
                  </a:solidFill>
                  <a:latin typeface="Arial" panose="020B0604020202020204" pitchFamily="34" charset="0"/>
                  <a:cs typeface="Arial" panose="020B0604020202020204" pitchFamily="34" charset="0"/>
                </a:rPr>
                <a:t>bn</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12" name="Rectangle 11">
              <a:hlinkClick r:id="rId4"/>
            </p:cNvPr>
            <p:cNvSpPr/>
            <p:nvPr/>
          </p:nvSpPr>
          <p:spPr bwMode="auto">
            <a:xfrm>
              <a:off x="6577133" y="2347905"/>
              <a:ext cx="1656184" cy="65645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a:solidFill>
                    <a:schemeClr val="bg1">
                      <a:lumMod val="50000"/>
                    </a:schemeClr>
                  </a:solidFill>
                  <a:latin typeface="Arial" panose="020B0604020202020204" pitchFamily="34" charset="0"/>
                  <a:cs typeface="Arial" panose="020B0604020202020204" pitchFamily="34" charset="0"/>
                </a:rPr>
                <a:t>Administration </a:t>
              </a:r>
              <a:endParaRPr lang="en-US" sz="1800" b="0" dirty="0" smtClean="0">
                <a:solidFill>
                  <a:schemeClr val="bg1">
                    <a:lumMod val="50000"/>
                  </a:schemeClr>
                </a:solidFill>
                <a:latin typeface="Arial" panose="020B0604020202020204" pitchFamily="34" charset="0"/>
                <a:cs typeface="Arial" panose="020B0604020202020204" pitchFamily="34" charset="0"/>
              </a:endParaRPr>
            </a:p>
            <a:p>
              <a:r>
                <a:rPr lang="en-US" sz="1800" dirty="0" smtClean="0">
                  <a:solidFill>
                    <a:schemeClr val="bg1">
                      <a:lumMod val="50000"/>
                    </a:schemeClr>
                  </a:solidFill>
                  <a:latin typeface="Arial" panose="020B0604020202020204" pitchFamily="34" charset="0"/>
                  <a:cs typeface="Arial" panose="020B0604020202020204" pitchFamily="34" charset="0"/>
                </a:rPr>
                <a:t>€</a:t>
              </a:r>
              <a:r>
                <a:rPr lang="en-US" sz="1800" dirty="0">
                  <a:solidFill>
                    <a:schemeClr val="bg1">
                      <a:lumMod val="50000"/>
                    </a:schemeClr>
                  </a:solidFill>
                  <a:latin typeface="Arial" panose="020B0604020202020204" pitchFamily="34" charset="0"/>
                  <a:cs typeface="Arial" panose="020B0604020202020204" pitchFamily="34" charset="0"/>
                </a:rPr>
                <a:t>9 </a:t>
              </a:r>
              <a:r>
                <a:rPr lang="en-US" sz="1800" dirty="0" err="1" smtClean="0">
                  <a:solidFill>
                    <a:schemeClr val="bg1">
                      <a:lumMod val="50000"/>
                    </a:schemeClr>
                  </a:solidFill>
                  <a:latin typeface="Arial" panose="020B0604020202020204" pitchFamily="34" charset="0"/>
                  <a:cs typeface="Arial" panose="020B0604020202020204" pitchFamily="34" charset="0"/>
                </a:rPr>
                <a:t>bn</a:t>
              </a:r>
              <a:endParaRPr lang="en-US" sz="1800" dirty="0">
                <a:solidFill>
                  <a:schemeClr val="bg1">
                    <a:lumMod val="50000"/>
                  </a:schemeClr>
                </a:solidFill>
                <a:latin typeface="Arial" panose="020B0604020202020204" pitchFamily="34" charset="0"/>
                <a:cs typeface="Arial" panose="020B0604020202020204" pitchFamily="34" charset="0"/>
              </a:endParaRPr>
            </a:p>
          </p:txBody>
        </p:sp>
        <p:sp>
          <p:nvSpPr>
            <p:cNvPr id="20" name="Rectangle 19">
              <a:hlinkClick r:id="rId4"/>
            </p:cNvPr>
            <p:cNvSpPr/>
            <p:nvPr/>
          </p:nvSpPr>
          <p:spPr bwMode="auto">
            <a:xfrm>
              <a:off x="6876256" y="3068960"/>
              <a:ext cx="1656184" cy="65645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US" sz="1800" b="0" dirty="0">
                  <a:solidFill>
                    <a:schemeClr val="bg1">
                      <a:lumMod val="50000"/>
                    </a:schemeClr>
                  </a:solidFill>
                  <a:latin typeface="Arial" panose="020B0604020202020204" pitchFamily="34" charset="0"/>
                  <a:cs typeface="Arial" panose="020B0604020202020204" pitchFamily="34" charset="0"/>
                </a:rPr>
                <a:t>Global Europe  </a:t>
              </a:r>
              <a:endParaRPr lang="en-US" sz="1800" b="0" dirty="0" smtClean="0">
                <a:solidFill>
                  <a:schemeClr val="bg1">
                    <a:lumMod val="50000"/>
                  </a:schemeClr>
                </a:solidFill>
                <a:latin typeface="Arial" panose="020B0604020202020204" pitchFamily="34" charset="0"/>
                <a:cs typeface="Arial" panose="020B0604020202020204" pitchFamily="34" charset="0"/>
              </a:endParaRPr>
            </a:p>
            <a:p>
              <a:r>
                <a:rPr lang="en-US" sz="1800" dirty="0" smtClean="0">
                  <a:solidFill>
                    <a:schemeClr val="bg1">
                      <a:lumMod val="50000"/>
                    </a:schemeClr>
                  </a:solidFill>
                  <a:latin typeface="Arial" panose="020B0604020202020204" pitchFamily="34" charset="0"/>
                  <a:cs typeface="Arial" panose="020B0604020202020204" pitchFamily="34" charset="0"/>
                </a:rPr>
                <a:t>€</a:t>
              </a:r>
              <a:r>
                <a:rPr lang="en-US" sz="1800" dirty="0">
                  <a:solidFill>
                    <a:schemeClr val="bg1">
                      <a:lumMod val="50000"/>
                    </a:schemeClr>
                  </a:solidFill>
                  <a:latin typeface="Arial" panose="020B0604020202020204" pitchFamily="34" charset="0"/>
                  <a:cs typeface="Arial" panose="020B0604020202020204" pitchFamily="34" charset="0"/>
                </a:rPr>
                <a:t>9 </a:t>
              </a:r>
              <a:r>
                <a:rPr lang="en-US" sz="1800" dirty="0" err="1" smtClean="0">
                  <a:solidFill>
                    <a:schemeClr val="bg1">
                      <a:lumMod val="50000"/>
                    </a:schemeClr>
                  </a:solidFill>
                  <a:latin typeface="Arial" panose="020B0604020202020204" pitchFamily="34" charset="0"/>
                  <a:cs typeface="Arial" panose="020B0604020202020204" pitchFamily="34" charset="0"/>
                </a:rPr>
                <a:t>bn</a:t>
              </a:r>
              <a:endParaRPr lang="en-US" sz="1800" dirty="0">
                <a:solidFill>
                  <a:schemeClr val="bg1">
                    <a:lumMod val="50000"/>
                  </a:schemeClr>
                </a:solidFill>
                <a:latin typeface="Arial" panose="020B0604020202020204" pitchFamily="34" charset="0"/>
                <a:cs typeface="Arial" panose="020B0604020202020204" pitchFamily="34" charset="0"/>
              </a:endParaRPr>
            </a:p>
          </p:txBody>
        </p:sp>
        <p:grpSp>
          <p:nvGrpSpPr>
            <p:cNvPr id="48" name="Group 47"/>
            <p:cNvGrpSpPr/>
            <p:nvPr/>
          </p:nvGrpSpPr>
          <p:grpSpPr>
            <a:xfrm>
              <a:off x="5004048" y="1700809"/>
              <a:ext cx="501402" cy="288031"/>
              <a:chOff x="5004048" y="1700809"/>
              <a:chExt cx="501402" cy="288031"/>
            </a:xfrm>
          </p:grpSpPr>
          <p:cxnSp>
            <p:nvCxnSpPr>
              <p:cNvPr id="40" name="Straight Connector 39"/>
              <p:cNvCxnSpPr/>
              <p:nvPr/>
            </p:nvCxnSpPr>
            <p:spPr bwMode="auto">
              <a:xfrm>
                <a:off x="5004048" y="1700809"/>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2" name="Straight Connector 41"/>
              <p:cNvCxnSpPr/>
              <p:nvPr/>
            </p:nvCxnSpPr>
            <p:spPr bwMode="auto">
              <a:xfrm>
                <a:off x="5004048" y="1700809"/>
                <a:ext cx="0" cy="288031"/>
              </a:xfrm>
              <a:prstGeom prst="line">
                <a:avLst/>
              </a:prstGeom>
              <a:noFill/>
              <a:ln w="9525" cap="flat" cmpd="sng" algn="ctr">
                <a:solidFill>
                  <a:schemeClr val="bg1">
                    <a:lumMod val="50000"/>
                  </a:schemeClr>
                </a:solidFill>
                <a:prstDash val="solid"/>
                <a:round/>
                <a:headEnd type="none" w="med" len="med"/>
                <a:tailEnd type="none" w="med" len="med"/>
              </a:ln>
              <a:effectLst/>
            </p:spPr>
          </p:cxnSp>
        </p:grpSp>
        <p:cxnSp>
          <p:nvCxnSpPr>
            <p:cNvPr id="43" name="Straight Connector 42"/>
            <p:cNvCxnSpPr/>
            <p:nvPr/>
          </p:nvCxnSpPr>
          <p:spPr bwMode="auto">
            <a:xfrm>
              <a:off x="6066119" y="2677107"/>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4" name="Straight Connector 43"/>
            <p:cNvCxnSpPr/>
            <p:nvPr/>
          </p:nvCxnSpPr>
          <p:spPr bwMode="auto">
            <a:xfrm>
              <a:off x="6365278" y="3429000"/>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45" name="Straight Connector 44"/>
            <p:cNvCxnSpPr/>
            <p:nvPr/>
          </p:nvCxnSpPr>
          <p:spPr bwMode="auto">
            <a:xfrm>
              <a:off x="6437386" y="3933056"/>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46" name="Rectangle 45">
              <a:hlinkClick r:id="rId4"/>
            </p:cNvPr>
            <p:cNvSpPr/>
            <p:nvPr/>
          </p:nvSpPr>
          <p:spPr bwMode="auto">
            <a:xfrm>
              <a:off x="7028656" y="3706622"/>
              <a:ext cx="2115344" cy="874506"/>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dirty="0">
                  <a:solidFill>
                    <a:schemeClr val="bg1">
                      <a:lumMod val="50000"/>
                    </a:schemeClr>
                  </a:solidFill>
                  <a:latin typeface="Arial" panose="020B0604020202020204" pitchFamily="34" charset="0"/>
                  <a:cs typeface="Arial" panose="020B0604020202020204" pitchFamily="34" charset="0"/>
                </a:rPr>
                <a:t>Security and citizenship </a:t>
              </a:r>
              <a:endParaRPr lang="en-GB" sz="1800" b="0" dirty="0" smtClean="0">
                <a:solidFill>
                  <a:schemeClr val="bg1">
                    <a:lumMod val="50000"/>
                  </a:schemeClr>
                </a:solidFill>
                <a:latin typeface="Arial" panose="020B0604020202020204" pitchFamily="34" charset="0"/>
                <a:cs typeface="Arial" panose="020B0604020202020204" pitchFamily="34" charset="0"/>
              </a:endParaRPr>
            </a:p>
            <a:p>
              <a:r>
                <a:rPr lang="en-GB" sz="1800" dirty="0" smtClean="0">
                  <a:solidFill>
                    <a:schemeClr val="bg1">
                      <a:lumMod val="50000"/>
                    </a:schemeClr>
                  </a:solidFill>
                  <a:latin typeface="Arial" panose="020B0604020202020204" pitchFamily="34" charset="0"/>
                  <a:cs typeface="Arial" panose="020B0604020202020204" pitchFamily="34" charset="0"/>
                </a:rPr>
                <a:t>€</a:t>
              </a:r>
              <a:r>
                <a:rPr lang="en-GB" sz="1800" dirty="0">
                  <a:solidFill>
                    <a:schemeClr val="bg1">
                      <a:lumMod val="50000"/>
                    </a:schemeClr>
                  </a:solidFill>
                  <a:latin typeface="Arial" panose="020B0604020202020204" pitchFamily="34" charset="0"/>
                  <a:cs typeface="Arial" panose="020B0604020202020204" pitchFamily="34" charset="0"/>
                </a:rPr>
                <a:t>4 </a:t>
              </a:r>
              <a:r>
                <a:rPr lang="en-GB" sz="1800" dirty="0" err="1">
                  <a:solidFill>
                    <a:schemeClr val="bg1">
                      <a:lumMod val="50000"/>
                    </a:schemeClr>
                  </a:solidFill>
                  <a:latin typeface="Arial" panose="020B0604020202020204" pitchFamily="34" charset="0"/>
                  <a:cs typeface="Arial" panose="020B0604020202020204" pitchFamily="34" charset="0"/>
                </a:rPr>
                <a:t>bn</a:t>
              </a:r>
              <a:endParaRPr lang="en-GB" sz="1800" dirty="0">
                <a:solidFill>
                  <a:schemeClr val="bg1">
                    <a:lumMod val="50000"/>
                  </a:schemeClr>
                </a:solidFill>
                <a:latin typeface="Arial" panose="020B0604020202020204" pitchFamily="34" charset="0"/>
                <a:cs typeface="Arial" panose="020B0604020202020204" pitchFamily="34" charset="0"/>
              </a:endParaRPr>
            </a:p>
          </p:txBody>
        </p:sp>
        <p:grpSp>
          <p:nvGrpSpPr>
            <p:cNvPr id="49" name="Group 48"/>
            <p:cNvGrpSpPr/>
            <p:nvPr/>
          </p:nvGrpSpPr>
          <p:grpSpPr>
            <a:xfrm rot="10800000">
              <a:off x="4321299" y="5661249"/>
              <a:ext cx="501402" cy="288031"/>
              <a:chOff x="5004048" y="1700809"/>
              <a:chExt cx="501402" cy="288031"/>
            </a:xfrm>
          </p:grpSpPr>
          <p:cxnSp>
            <p:nvCxnSpPr>
              <p:cNvPr id="50" name="Straight Connector 49"/>
              <p:cNvCxnSpPr/>
              <p:nvPr/>
            </p:nvCxnSpPr>
            <p:spPr bwMode="auto">
              <a:xfrm>
                <a:off x="5004048" y="1700809"/>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51" name="Straight Connector 50"/>
              <p:cNvCxnSpPr/>
              <p:nvPr/>
            </p:nvCxnSpPr>
            <p:spPr bwMode="auto">
              <a:xfrm>
                <a:off x="5004048" y="1700809"/>
                <a:ext cx="0" cy="288031"/>
              </a:xfrm>
              <a:prstGeom prst="line">
                <a:avLst/>
              </a:prstGeom>
              <a:noFill/>
              <a:ln w="9525" cap="flat" cmpd="sng" algn="ctr">
                <a:solidFill>
                  <a:schemeClr val="bg1">
                    <a:lumMod val="50000"/>
                  </a:schemeClr>
                </a:solidFill>
                <a:prstDash val="solid"/>
                <a:round/>
                <a:headEnd type="none" w="med" len="med"/>
                <a:tailEnd type="none" w="med" len="med"/>
              </a:ln>
              <a:effectLst/>
            </p:spPr>
          </p:cxnSp>
        </p:grpSp>
        <p:sp>
          <p:nvSpPr>
            <p:cNvPr id="52" name="Rectangle 51">
              <a:hlinkClick r:id="rId4"/>
            </p:cNvPr>
            <p:cNvSpPr/>
            <p:nvPr/>
          </p:nvSpPr>
          <p:spPr bwMode="auto">
            <a:xfrm>
              <a:off x="395536" y="5373216"/>
              <a:ext cx="3781746" cy="1116124"/>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u="sng" dirty="0">
                  <a:solidFill>
                    <a:schemeClr val="bg1">
                      <a:lumMod val="50000"/>
                    </a:schemeClr>
                  </a:solidFill>
                  <a:latin typeface="Arial" panose="020B0604020202020204" pitchFamily="34" charset="0"/>
                  <a:cs typeface="Arial" panose="020B0604020202020204" pitchFamily="34" charset="0"/>
                </a:rPr>
                <a:t>Green growth: </a:t>
              </a:r>
            </a:p>
            <a:p>
              <a:r>
                <a:rPr lang="en-GB" sz="1800" b="0" dirty="0">
                  <a:solidFill>
                    <a:schemeClr val="bg1">
                      <a:lumMod val="50000"/>
                    </a:schemeClr>
                  </a:solidFill>
                  <a:latin typeface="Arial" panose="020B0604020202020204" pitchFamily="34" charset="0"/>
                  <a:cs typeface="Arial" panose="020B0604020202020204" pitchFamily="34" charset="0"/>
                </a:rPr>
                <a:t>agricultural policy, fisheries policy, environmental measures, etc.</a:t>
              </a:r>
            </a:p>
            <a:p>
              <a:r>
                <a:rPr lang="en-GB" sz="1800" dirty="0">
                  <a:solidFill>
                    <a:schemeClr val="bg1">
                      <a:lumMod val="50000"/>
                    </a:schemeClr>
                  </a:solidFill>
                  <a:latin typeface="Arial" panose="020B0604020202020204" pitchFamily="34" charset="0"/>
                  <a:cs typeface="Arial" panose="020B0604020202020204" pitchFamily="34" charset="0"/>
                </a:rPr>
                <a:t>€62 </a:t>
              </a:r>
              <a:r>
                <a:rPr lang="en-GB" sz="1800" dirty="0" err="1">
                  <a:solidFill>
                    <a:schemeClr val="bg1">
                      <a:lumMod val="50000"/>
                    </a:schemeClr>
                  </a:solidFill>
                  <a:latin typeface="Arial" panose="020B0604020202020204" pitchFamily="34" charset="0"/>
                  <a:cs typeface="Arial" panose="020B0604020202020204" pitchFamily="34" charset="0"/>
                </a:rPr>
                <a:t>bn</a:t>
              </a:r>
              <a:endParaRPr lang="en-GB" sz="1800" dirty="0">
                <a:solidFill>
                  <a:schemeClr val="bg1">
                    <a:lumMod val="50000"/>
                  </a:schemeClr>
                </a:solidFill>
                <a:latin typeface="Arial" panose="020B0604020202020204" pitchFamily="34" charset="0"/>
                <a:cs typeface="Arial" panose="020B0604020202020204" pitchFamily="34" charset="0"/>
              </a:endParaRPr>
            </a:p>
          </p:txBody>
        </p:sp>
        <p:cxnSp>
          <p:nvCxnSpPr>
            <p:cNvPr id="56" name="Straight Connector 55"/>
            <p:cNvCxnSpPr/>
            <p:nvPr/>
          </p:nvCxnSpPr>
          <p:spPr bwMode="auto">
            <a:xfrm>
              <a:off x="2414414" y="2924944"/>
              <a:ext cx="501402"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57" name="Rectangle 56">
              <a:hlinkClick r:id="rId4"/>
            </p:cNvPr>
            <p:cNvSpPr/>
            <p:nvPr/>
          </p:nvSpPr>
          <p:spPr bwMode="auto">
            <a:xfrm>
              <a:off x="179512" y="2060848"/>
              <a:ext cx="2250913" cy="2226325"/>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r>
                <a:rPr lang="en-GB" sz="1800" b="0" u="sng" dirty="0">
                  <a:solidFill>
                    <a:schemeClr val="bg1">
                      <a:lumMod val="50000"/>
                    </a:schemeClr>
                  </a:solidFill>
                  <a:latin typeface="Arial" panose="020B0604020202020204" pitchFamily="34" charset="0"/>
                  <a:cs typeface="Arial" panose="020B0604020202020204" pitchFamily="34" charset="0"/>
                </a:rPr>
                <a:t>Smart &amp; inclusive growth:</a:t>
              </a:r>
            </a:p>
            <a:p>
              <a:r>
                <a:rPr lang="en-GB" sz="1800" b="0" dirty="0">
                  <a:solidFill>
                    <a:schemeClr val="bg1">
                      <a:lumMod val="50000"/>
                    </a:schemeClr>
                  </a:solidFill>
                  <a:latin typeface="Arial" panose="020B0604020202020204" pitchFamily="34" charset="0"/>
                  <a:cs typeface="Arial" panose="020B0604020202020204" pitchFamily="34" charset="0"/>
                </a:rPr>
                <a:t>education, energy, social policy, regional policy, etc.</a:t>
              </a:r>
            </a:p>
            <a:p>
              <a:r>
                <a:rPr lang="en-GB" sz="1800" dirty="0">
                  <a:solidFill>
                    <a:schemeClr val="bg1">
                      <a:lumMod val="50000"/>
                    </a:schemeClr>
                  </a:solidFill>
                  <a:latin typeface="Arial" panose="020B0604020202020204" pitchFamily="34" charset="0"/>
                  <a:cs typeface="Arial" panose="020B0604020202020204" pitchFamily="34" charset="0"/>
                </a:rPr>
                <a:t>€51 </a:t>
              </a:r>
              <a:r>
                <a:rPr lang="en-GB" sz="1800" dirty="0" err="1">
                  <a:solidFill>
                    <a:schemeClr val="bg1">
                      <a:lumMod val="50000"/>
                    </a:schemeClr>
                  </a:solidFill>
                  <a:latin typeface="Arial" panose="020B0604020202020204" pitchFamily="34" charset="0"/>
                  <a:cs typeface="Arial" panose="020B0604020202020204" pitchFamily="34" charset="0"/>
                </a:rPr>
                <a:t>bn</a:t>
              </a:r>
              <a:endParaRPr lang="en-GB" sz="1800" dirty="0">
                <a:solidFill>
                  <a:schemeClr val="bg1">
                    <a:lumMod val="50000"/>
                  </a:schemeClr>
                </a:solidFill>
                <a:latin typeface="Arial" panose="020B0604020202020204" pitchFamily="34" charset="0"/>
                <a:cs typeface="Arial" panose="020B0604020202020204" pitchFamily="34" charset="0"/>
              </a:endParaRPr>
            </a:p>
          </p:txBody>
        </p:sp>
      </p:grpSp>
      <p:sp>
        <p:nvSpPr>
          <p:cNvPr id="2" name="TextBox 1"/>
          <p:cNvSpPr txBox="1"/>
          <p:nvPr/>
        </p:nvSpPr>
        <p:spPr>
          <a:xfrm>
            <a:off x="3533930" y="3451766"/>
            <a:ext cx="2040943" cy="1754326"/>
          </a:xfrm>
          <a:prstGeom prst="rect">
            <a:avLst/>
          </a:prstGeom>
          <a:noFill/>
        </p:spPr>
        <p:txBody>
          <a:bodyPr wrap="none" rtlCol="0">
            <a:spAutoFit/>
          </a:bodyPr>
          <a:lstStyle/>
          <a:p>
            <a:pPr algn="ctr"/>
            <a:r>
              <a:rPr lang="en-US" sz="2400" dirty="0">
                <a:solidFill>
                  <a:schemeClr val="bg1">
                    <a:lumMod val="50000"/>
                  </a:schemeClr>
                </a:solidFill>
                <a:latin typeface="Arial" panose="020B0604020202020204" pitchFamily="34" charset="0"/>
                <a:cs typeface="Arial" panose="020B0604020202020204" pitchFamily="34" charset="0"/>
              </a:rPr>
              <a:t>Total budget</a:t>
            </a:r>
          </a:p>
          <a:p>
            <a:pPr algn="ctr"/>
            <a:r>
              <a:rPr lang="en-US" sz="3600" dirty="0">
                <a:solidFill>
                  <a:schemeClr val="bg1">
                    <a:lumMod val="50000"/>
                  </a:schemeClr>
                </a:solidFill>
                <a:latin typeface="Arial" panose="020B0604020202020204" pitchFamily="34" charset="0"/>
                <a:cs typeface="Arial" panose="020B0604020202020204" pitchFamily="34" charset="0"/>
              </a:rPr>
              <a:t>€155 </a:t>
            </a:r>
            <a:r>
              <a:rPr lang="en-US" sz="3600" dirty="0" err="1">
                <a:solidFill>
                  <a:schemeClr val="bg1">
                    <a:lumMod val="50000"/>
                  </a:schemeClr>
                </a:solidFill>
                <a:latin typeface="Arial" panose="020B0604020202020204" pitchFamily="34" charset="0"/>
                <a:cs typeface="Arial" panose="020B0604020202020204" pitchFamily="34" charset="0"/>
              </a:rPr>
              <a:t>bn</a:t>
            </a:r>
            <a:r>
              <a:rPr lang="en-US" sz="3600" dirty="0">
                <a:solidFill>
                  <a:schemeClr val="bg1">
                    <a:lumMod val="50000"/>
                  </a:schemeClr>
                </a:solidFill>
                <a:latin typeface="Arial" panose="020B0604020202020204" pitchFamily="34" charset="0"/>
                <a:cs typeface="Arial" panose="020B0604020202020204" pitchFamily="34" charset="0"/>
              </a:rPr>
              <a:t> </a:t>
            </a:r>
          </a:p>
          <a:p>
            <a:pPr algn="ctr"/>
            <a:r>
              <a:rPr lang="en-US" sz="2400" dirty="0">
                <a:solidFill>
                  <a:schemeClr val="bg1">
                    <a:lumMod val="50000"/>
                  </a:schemeClr>
                </a:solidFill>
                <a:latin typeface="Arial" panose="020B0604020202020204" pitchFamily="34" charset="0"/>
                <a:cs typeface="Arial" panose="020B0604020202020204" pitchFamily="34" charset="0"/>
              </a:rPr>
              <a:t>(2016)</a:t>
            </a:r>
          </a:p>
          <a:p>
            <a:endParaRPr lang="en-US" sz="2400" b="0" dirty="0" err="1" smtClean="0">
              <a:solidFill>
                <a:srgbClr val="0F5494"/>
              </a:solidFill>
            </a:endParaRPr>
          </a:p>
        </p:txBody>
      </p:sp>
    </p:spTree>
    <p:extLst>
      <p:ext uri="{BB962C8B-B14F-4D97-AF65-F5344CB8AC3E}">
        <p14:creationId xmlns:p14="http://schemas.microsoft.com/office/powerpoint/2010/main" val="4015588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The 4 roles of the Commission</a:t>
            </a:r>
          </a:p>
        </p:txBody>
      </p:sp>
      <p:sp>
        <p:nvSpPr>
          <p:cNvPr id="26" name="Pentagon 25"/>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7" name="TextBox 26"/>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cs typeface="Arial" panose="020B0604020202020204" pitchFamily="34" charset="0"/>
              </a:rPr>
              <a:t>RIGHT  OF INITIATIVE</a:t>
            </a:r>
            <a:endParaRPr lang="en-US" sz="1800" dirty="0">
              <a:solidFill>
                <a:schemeClr val="bg1"/>
              </a:solidFill>
              <a:latin typeface="Arial" panose="020B0604020202020204" pitchFamily="34" charset="0"/>
              <a:cs typeface="Arial" panose="020B0604020202020204" pitchFamily="34" charset="0"/>
            </a:endParaRPr>
          </a:p>
        </p:txBody>
      </p:sp>
      <p:sp>
        <p:nvSpPr>
          <p:cNvPr id="28" name="Pentagon 27"/>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9" name="TextBox 28"/>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POLICY &amp; BUDGET IMPLEMENTATION</a:t>
            </a:r>
            <a:endParaRPr lang="en-US" sz="1800" dirty="0">
              <a:solidFill>
                <a:schemeClr val="bg1"/>
              </a:solidFill>
              <a:latin typeface="Arial" panose="020B0604020202020204" pitchFamily="34" charset="0"/>
              <a:cs typeface="Arial" panose="020B0604020202020204" pitchFamily="34" charset="0"/>
            </a:endParaRPr>
          </a:p>
        </p:txBody>
      </p:sp>
      <p:sp>
        <p:nvSpPr>
          <p:cNvPr id="30" name="Pentagon 29">
            <a:hlinkClick r:id="rId3"/>
          </p:cNvPr>
          <p:cNvSpPr/>
          <p:nvPr/>
        </p:nvSpPr>
        <p:spPr>
          <a:xfrm>
            <a:off x="-5500" y="3996704"/>
            <a:ext cx="6948264" cy="360040"/>
          </a:xfrm>
          <a:prstGeom prst="homePlate">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31" name="TextBox 30">
            <a:hlinkClick r:id="rId3"/>
          </p:cNvPr>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GUARDIAN OF THE TREATIES</a:t>
            </a:r>
            <a:endParaRPr lang="en-US" sz="1800" dirty="0">
              <a:solidFill>
                <a:schemeClr val="bg1"/>
              </a:solidFill>
              <a:latin typeface="Arial" panose="020B0604020202020204" pitchFamily="34" charset="0"/>
              <a:cs typeface="Arial" panose="020B0604020202020204" pitchFamily="34" charset="0"/>
            </a:endParaRPr>
          </a:p>
        </p:txBody>
      </p:sp>
      <p:sp>
        <p:nvSpPr>
          <p:cNvPr id="32" name="Pentagon 31"/>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33" name="TextBox 32"/>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INTERNATIONAL DIMENSION</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1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23" y="2204864"/>
            <a:ext cx="7793353" cy="3773432"/>
          </a:xfrm>
          <a:prstGeom prst="rect">
            <a:avLst/>
          </a:prstGeom>
        </p:spPr>
      </p:pic>
      <p:sp>
        <p:nvSpPr>
          <p:cNvPr id="4"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Guardian of the treaties  </a:t>
            </a:r>
            <a:r>
              <a:rPr lang="de-DE" sz="2600" kern="0" dirty="0" smtClean="0">
                <a:solidFill>
                  <a:schemeClr val="bg2">
                    <a:lumMod val="75000"/>
                  </a:schemeClr>
                </a:solidFill>
                <a:latin typeface="Arial" panose="020B0604020202020204" pitchFamily="34" charset="0"/>
                <a:cs typeface="Arial" panose="020B0604020202020204" pitchFamily="34" charset="0"/>
              </a:rPr>
              <a:t>/ Member States</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1113361" y="1772816"/>
            <a:ext cx="5339923" cy="369332"/>
          </a:xfrm>
          <a:prstGeom prst="rect">
            <a:avLst/>
          </a:prstGeom>
          <a:noFill/>
        </p:spPr>
        <p:txBody>
          <a:bodyPr wrap="none" rtlCol="0">
            <a:spAutoFit/>
          </a:bodyPr>
          <a:lstStyle/>
          <a:p>
            <a:r>
              <a:rPr lang="en-GB" sz="1800" dirty="0">
                <a:solidFill>
                  <a:schemeClr val="bg1">
                    <a:lumMod val="50000"/>
                  </a:schemeClr>
                </a:solidFill>
                <a:latin typeface="Arial" panose="020B0604020202020204" pitchFamily="34" charset="0"/>
                <a:cs typeface="Arial" panose="020B0604020202020204" pitchFamily="34" charset="0"/>
              </a:rPr>
              <a:t>Number of infringement cases in </a:t>
            </a:r>
            <a:r>
              <a:rPr lang="en-GB" sz="1800">
                <a:solidFill>
                  <a:schemeClr val="bg1">
                    <a:lumMod val="50000"/>
                  </a:schemeClr>
                </a:solidFill>
                <a:latin typeface="Arial" panose="020B0604020202020204" pitchFamily="34" charset="0"/>
                <a:cs typeface="Arial" panose="020B0604020202020204" pitchFamily="34" charset="0"/>
              </a:rPr>
              <a:t>EU-28 </a:t>
            </a:r>
            <a:r>
              <a:rPr lang="en-GB" sz="1800" smtClean="0">
                <a:solidFill>
                  <a:schemeClr val="bg1">
                    <a:lumMod val="50000"/>
                  </a:schemeClr>
                </a:solidFill>
                <a:latin typeface="Arial" panose="020B0604020202020204" pitchFamily="34" charset="0"/>
                <a:cs typeface="Arial" panose="020B0604020202020204" pitchFamily="34" charset="0"/>
              </a:rPr>
              <a:t>in </a:t>
            </a:r>
            <a:r>
              <a:rPr lang="en-GB" sz="1800" dirty="0" smtClean="0">
                <a:solidFill>
                  <a:schemeClr val="bg1">
                    <a:lumMod val="50000"/>
                  </a:schemeClr>
                </a:solidFill>
                <a:latin typeface="Arial" panose="020B0604020202020204" pitchFamily="34" charset="0"/>
                <a:cs typeface="Arial" panose="020B0604020202020204" pitchFamily="34" charset="0"/>
              </a:rPr>
              <a:t>2015</a:t>
            </a:r>
            <a:endParaRPr lang="en-US" sz="1800" dirty="0">
              <a:solidFill>
                <a:schemeClr val="bg1">
                  <a:lumMod val="50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856082" y="6045856"/>
            <a:ext cx="3607306" cy="623504"/>
            <a:chOff x="856082" y="6101322"/>
            <a:chExt cx="3607306" cy="623504"/>
          </a:xfrm>
        </p:grpSpPr>
        <p:sp>
          <p:nvSpPr>
            <p:cNvPr id="6" name="TextBox 5"/>
            <p:cNvSpPr txBox="1"/>
            <p:nvPr/>
          </p:nvSpPr>
          <p:spPr>
            <a:xfrm>
              <a:off x="899592" y="6101322"/>
              <a:ext cx="3563796" cy="623504"/>
            </a:xfrm>
            <a:prstGeom prst="rect">
              <a:avLst/>
            </a:prstGeom>
            <a:noFill/>
          </p:spPr>
          <p:txBody>
            <a:bodyPr wrap="none" rtlCol="0">
              <a:spAutoFit/>
            </a:bodyPr>
            <a:lstStyle/>
            <a:p>
              <a:pPr>
                <a:lnSpc>
                  <a:spcPct val="150000"/>
                </a:lnSpc>
              </a:pPr>
              <a:r>
                <a:rPr lang="en-GB" sz="1200" b="0" i="1" baseline="30000" dirty="0">
                  <a:solidFill>
                    <a:schemeClr val="bg1">
                      <a:lumMod val="50000"/>
                    </a:schemeClr>
                  </a:solidFill>
                  <a:latin typeface="Arial" panose="020B0604020202020204" pitchFamily="34" charset="0"/>
                  <a:cs typeface="Arial" panose="020B0604020202020204" pitchFamily="34" charset="0"/>
                </a:rPr>
                <a:t>Top figures: Total number of infringements</a:t>
              </a:r>
            </a:p>
            <a:p>
              <a:pPr>
                <a:lnSpc>
                  <a:spcPct val="150000"/>
                </a:lnSpc>
              </a:pPr>
              <a:r>
                <a:rPr lang="en-GB" sz="1200" b="0" baseline="30000" dirty="0">
                  <a:solidFill>
                    <a:schemeClr val="bg1">
                      <a:lumMod val="50000"/>
                    </a:schemeClr>
                  </a:solidFill>
                  <a:latin typeface="Arial" panose="020B0604020202020204" pitchFamily="34" charset="0"/>
                  <a:cs typeface="Arial" panose="020B0604020202020204" pitchFamily="34" charset="0"/>
                </a:rPr>
                <a:t>Infringements for incorrect transposition and/or bad application of EU laws</a:t>
              </a:r>
            </a:p>
            <a:p>
              <a:pPr>
                <a:lnSpc>
                  <a:spcPct val="150000"/>
                </a:lnSpc>
              </a:pPr>
              <a:r>
                <a:rPr lang="en-GB" sz="1200" b="0" baseline="30000" dirty="0">
                  <a:solidFill>
                    <a:schemeClr val="bg1">
                      <a:lumMod val="50000"/>
                    </a:schemeClr>
                  </a:solidFill>
                  <a:latin typeface="Arial" panose="020B0604020202020204" pitchFamily="34" charset="0"/>
                  <a:cs typeface="Arial" panose="020B0604020202020204" pitchFamily="34" charset="0"/>
                </a:rPr>
                <a:t>Late transposition </a:t>
              </a:r>
              <a:r>
                <a:rPr lang="en-GB" sz="1200" b="0" baseline="30000" dirty="0" smtClean="0">
                  <a:solidFill>
                    <a:schemeClr val="bg1">
                      <a:lumMod val="50000"/>
                    </a:schemeClr>
                  </a:solidFill>
                  <a:latin typeface="Arial" panose="020B0604020202020204" pitchFamily="34" charset="0"/>
                  <a:cs typeface="Arial" panose="020B0604020202020204" pitchFamily="34" charset="0"/>
                </a:rPr>
                <a:t>infringements</a:t>
              </a:r>
            </a:p>
          </p:txBody>
        </p:sp>
        <p:sp>
          <p:nvSpPr>
            <p:cNvPr id="7" name="Oval 6"/>
            <p:cNvSpPr/>
            <p:nvPr/>
          </p:nvSpPr>
          <p:spPr>
            <a:xfrm>
              <a:off x="856082" y="6345324"/>
              <a:ext cx="72008" cy="72008"/>
            </a:xfrm>
            <a:prstGeom prst="ellipse">
              <a:avLst/>
            </a:prstGeom>
            <a:solidFill>
              <a:srgbClr val="3F85C1"/>
            </a:solidFill>
            <a:ln>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8" name="Oval 7"/>
            <p:cNvSpPr/>
            <p:nvPr/>
          </p:nvSpPr>
          <p:spPr>
            <a:xfrm>
              <a:off x="858229" y="6544806"/>
              <a:ext cx="72008" cy="72008"/>
            </a:xfrm>
            <a:prstGeom prst="ellipse">
              <a:avLst/>
            </a:prstGeom>
            <a:solidFill>
              <a:srgbClr val="12436F"/>
            </a:solidFill>
            <a:ln>
              <a:solidFill>
                <a:srgbClr val="12436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grpSp>
    </p:spTree>
    <p:extLst>
      <p:ext uri="{BB962C8B-B14F-4D97-AF65-F5344CB8AC3E}">
        <p14:creationId xmlns:p14="http://schemas.microsoft.com/office/powerpoint/2010/main" val="2837928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Guardian of the treaties – companies</a:t>
            </a:r>
          </a:p>
          <a:p>
            <a:endParaRPr lang="en-GB" kern="0" dirty="0">
              <a:solidFill>
                <a:schemeClr val="bg2">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343" t="5829" r="17524" b="4589"/>
          <a:stretch/>
        </p:blipFill>
        <p:spPr>
          <a:xfrm>
            <a:off x="453480" y="2666971"/>
            <a:ext cx="2216219" cy="15240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6129" y="2287520"/>
            <a:ext cx="2801118" cy="2282957"/>
          </a:xfrm>
          <a:prstGeom prst="rect">
            <a:avLst/>
          </a:prstGeom>
        </p:spPr>
      </p:pic>
      <p:sp>
        <p:nvSpPr>
          <p:cNvPr id="8" name="TextBox 7"/>
          <p:cNvSpPr txBox="1"/>
          <p:nvPr/>
        </p:nvSpPr>
        <p:spPr>
          <a:xfrm>
            <a:off x="3203848" y="4725144"/>
            <a:ext cx="2706190" cy="400110"/>
          </a:xfrm>
          <a:prstGeom prst="rect">
            <a:avLst/>
          </a:prstGeom>
          <a:solidFill>
            <a:schemeClr val="bg1"/>
          </a:solidFill>
        </p:spPr>
        <p:txBody>
          <a:bodyPr wrap="none" rtlCol="0">
            <a:spAutoFit/>
          </a:bodyPr>
          <a:lstStyle/>
          <a:p>
            <a:r>
              <a:rPr lang="en-GB" sz="2000" dirty="0">
                <a:solidFill>
                  <a:schemeClr val="bg1">
                    <a:lumMod val="50000"/>
                  </a:schemeClr>
                </a:solidFill>
                <a:latin typeface="Arial" panose="020B0604020202020204" pitchFamily="34" charset="0"/>
                <a:cs typeface="Arial" panose="020B0604020202020204" pitchFamily="34" charset="0"/>
              </a:rPr>
              <a:t>Antitrust </a:t>
            </a:r>
            <a:r>
              <a:rPr lang="en-GB" sz="2000" dirty="0" smtClean="0">
                <a:solidFill>
                  <a:schemeClr val="bg1">
                    <a:lumMod val="50000"/>
                  </a:schemeClr>
                </a:solidFill>
                <a:latin typeface="Arial" panose="020B0604020202020204" pitchFamily="34" charset="0"/>
                <a:cs typeface="Arial" panose="020B0604020202020204" pitchFamily="34" charset="0"/>
              </a:rPr>
              <a:t>proceeding</a:t>
            </a:r>
            <a:endParaRPr lang="en-GB" sz="20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6918810" y="3645024"/>
            <a:ext cx="1441420" cy="369332"/>
          </a:xfrm>
          <a:prstGeom prst="rect">
            <a:avLst/>
          </a:prstGeom>
          <a:noFill/>
        </p:spPr>
        <p:txBody>
          <a:bodyPr wrap="none" rtlCol="0">
            <a:spAutoFit/>
          </a:bodyPr>
          <a:lstStyle/>
          <a:p>
            <a:r>
              <a:rPr lang="en-GB" sz="1800" dirty="0">
                <a:solidFill>
                  <a:schemeClr val="bg1">
                    <a:lumMod val="50000"/>
                  </a:schemeClr>
                </a:solidFill>
                <a:latin typeface="Arial" panose="020B0604020202020204" pitchFamily="34" charset="0"/>
                <a:cs typeface="Arial" panose="020B0604020202020204" pitchFamily="34" charset="0"/>
              </a:rPr>
              <a:t>(April 2016</a:t>
            </a:r>
            <a:r>
              <a:rPr lang="en-GB" sz="1800" dirty="0" smtClean="0">
                <a:solidFill>
                  <a:schemeClr val="bg1">
                    <a:lumMod val="50000"/>
                  </a:schemeClr>
                </a:solidFill>
                <a:latin typeface="Arial" panose="020B0604020202020204" pitchFamily="34" charset="0"/>
                <a:cs typeface="Arial" panose="020B0604020202020204" pitchFamily="34" charset="0"/>
              </a:rPr>
              <a:t>)</a:t>
            </a:r>
            <a:endParaRPr lang="en-GB" sz="1800" dirty="0">
              <a:solidFill>
                <a:schemeClr val="bg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584" y="2993571"/>
            <a:ext cx="1995818" cy="674586"/>
          </a:xfrm>
          <a:prstGeom prst="rect">
            <a:avLst/>
          </a:prstGeom>
        </p:spPr>
      </p:pic>
    </p:spTree>
    <p:extLst>
      <p:ext uri="{BB962C8B-B14F-4D97-AF65-F5344CB8AC3E}">
        <p14:creationId xmlns:p14="http://schemas.microsoft.com/office/powerpoint/2010/main" val="2440193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The 4 roles of the Commission</a:t>
            </a:r>
          </a:p>
        </p:txBody>
      </p:sp>
      <p:sp>
        <p:nvSpPr>
          <p:cNvPr id="11" name="Pentagon 10"/>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2" name="TextBox 11"/>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cs typeface="Arial" panose="020B0604020202020204" pitchFamily="34" charset="0"/>
              </a:rPr>
              <a:t>RIGHT  OF INITIATIVE</a:t>
            </a:r>
            <a:endParaRPr lang="en-US" sz="1800" dirty="0">
              <a:solidFill>
                <a:schemeClr val="bg1"/>
              </a:solidFill>
              <a:latin typeface="Arial" panose="020B0604020202020204" pitchFamily="34" charset="0"/>
              <a:cs typeface="Arial" panose="020B0604020202020204" pitchFamily="34" charset="0"/>
            </a:endParaRPr>
          </a:p>
        </p:txBody>
      </p:sp>
      <p:sp>
        <p:nvSpPr>
          <p:cNvPr id="20" name="Pentagon 19"/>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1" name="TextBox 20"/>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POLICY &amp; BUDGET IMPLEMENTATION</a:t>
            </a:r>
            <a:endParaRPr lang="en-US" sz="1800" dirty="0">
              <a:solidFill>
                <a:schemeClr val="bg1"/>
              </a:solidFill>
              <a:latin typeface="Arial" panose="020B0604020202020204" pitchFamily="34" charset="0"/>
              <a:cs typeface="Arial" panose="020B0604020202020204" pitchFamily="34" charset="0"/>
            </a:endParaRPr>
          </a:p>
        </p:txBody>
      </p:sp>
      <p:sp>
        <p:nvSpPr>
          <p:cNvPr id="22" name="Pentagon 21"/>
          <p:cNvSpPr/>
          <p:nvPr/>
        </p:nvSpPr>
        <p:spPr>
          <a:xfrm>
            <a:off x="-5500" y="3996704"/>
            <a:ext cx="6948264" cy="360040"/>
          </a:xfrm>
          <a:prstGeom prst="homePlate">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3" name="TextBox 22"/>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GUARDIAN OF THE TREATIES</a:t>
            </a:r>
            <a:endParaRPr lang="en-US" sz="1800" dirty="0">
              <a:solidFill>
                <a:schemeClr val="bg1"/>
              </a:solidFill>
              <a:latin typeface="Arial" panose="020B0604020202020204" pitchFamily="34" charset="0"/>
              <a:cs typeface="Arial" panose="020B0604020202020204" pitchFamily="34" charset="0"/>
            </a:endParaRPr>
          </a:p>
        </p:txBody>
      </p:sp>
      <p:sp>
        <p:nvSpPr>
          <p:cNvPr id="24" name="Pentagon 23">
            <a:hlinkClick r:id="rId3"/>
          </p:cNvPr>
          <p:cNvSpPr/>
          <p:nvPr/>
        </p:nvSpPr>
        <p:spPr>
          <a:xfrm>
            <a:off x="-17032" y="4644776"/>
            <a:ext cx="7613367" cy="360040"/>
          </a:xfrm>
          <a:prstGeom prst="homePlate">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5" name="TextBox 24">
            <a:hlinkClick r:id="rId3"/>
          </p:cNvPr>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INTERNATIONAL DIMENSION</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44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664" t="4583" r="16483" b="5768"/>
          <a:stretch/>
        </p:blipFill>
        <p:spPr>
          <a:xfrm>
            <a:off x="179512" y="2219844"/>
            <a:ext cx="1900432" cy="2082770"/>
          </a:xfrm>
          <a:prstGeom prst="rect">
            <a:avLst/>
          </a:prstGeom>
        </p:spPr>
      </p:pic>
      <p:sp>
        <p:nvSpPr>
          <p:cNvPr id="2"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Representing the EU in the world</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493" t="6936" r="31540" b="14911"/>
          <a:stretch/>
        </p:blipFill>
        <p:spPr>
          <a:xfrm>
            <a:off x="7092280" y="2209507"/>
            <a:ext cx="1900432" cy="208846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0699" t="11949" r="8792"/>
          <a:stretch/>
        </p:blipFill>
        <p:spPr>
          <a:xfrm>
            <a:off x="2449923" y="2204864"/>
            <a:ext cx="1900433" cy="209775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0497" t="5489" r="19512" b="11213"/>
          <a:stretch/>
        </p:blipFill>
        <p:spPr>
          <a:xfrm>
            <a:off x="4744418" y="2214675"/>
            <a:ext cx="1887295" cy="2093107"/>
          </a:xfrm>
          <a:prstGeom prst="rect">
            <a:avLst/>
          </a:prstGeom>
        </p:spPr>
      </p:pic>
      <p:sp>
        <p:nvSpPr>
          <p:cNvPr id="12" name="Rectangular Callout 11"/>
          <p:cNvSpPr/>
          <p:nvPr/>
        </p:nvSpPr>
        <p:spPr>
          <a:xfrm rot="10800000">
            <a:off x="179512" y="4288985"/>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8" name="TextBox 7"/>
          <p:cNvSpPr txBox="1"/>
          <p:nvPr/>
        </p:nvSpPr>
        <p:spPr>
          <a:xfrm>
            <a:off x="451497" y="4501314"/>
            <a:ext cx="1356461" cy="523220"/>
          </a:xfrm>
          <a:prstGeom prst="rect">
            <a:avLst/>
          </a:prstGeom>
          <a:noFill/>
        </p:spPr>
        <p:txBody>
          <a:bodyPr wrap="none" rtlCol="0">
            <a:spAutoFit/>
          </a:bodyPr>
          <a:lstStyle/>
          <a:p>
            <a:pPr algn="ctr"/>
            <a:r>
              <a:rPr lang="en-GB" sz="1400" dirty="0" smtClean="0">
                <a:solidFill>
                  <a:schemeClr val="bg1"/>
                </a:solidFill>
                <a:latin typeface="Arial" panose="020B0604020202020204" pitchFamily="34" charset="0"/>
                <a:cs typeface="Arial" panose="020B0604020202020204" pitchFamily="34" charset="0"/>
              </a:rPr>
              <a:t>The </a:t>
            </a:r>
            <a:r>
              <a:rPr lang="en-GB" sz="1400" dirty="0">
                <a:solidFill>
                  <a:schemeClr val="bg1"/>
                </a:solidFill>
                <a:latin typeface="Arial" panose="020B0604020202020204" pitchFamily="34" charset="0"/>
                <a:cs typeface="Arial" panose="020B0604020202020204" pitchFamily="34" charset="0"/>
              </a:rPr>
              <a:t>EU's </a:t>
            </a:r>
            <a:endParaRPr lang="en-GB"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cs typeface="Arial" panose="020B0604020202020204" pitchFamily="34" charset="0"/>
              </a:rPr>
              <a:t>foreign </a:t>
            </a:r>
            <a:r>
              <a:rPr lang="en-GB" sz="1400" dirty="0">
                <a:solidFill>
                  <a:schemeClr val="bg1"/>
                </a:solidFill>
                <a:latin typeface="Arial" panose="020B0604020202020204" pitchFamily="34" charset="0"/>
                <a:cs typeface="Arial" panose="020B0604020202020204" pitchFamily="34" charset="0"/>
              </a:rPr>
              <a:t>policy</a:t>
            </a:r>
            <a:endParaRPr lang="en-GB" sz="1400" dirty="0" smtClean="0">
              <a:solidFill>
                <a:schemeClr val="bg1"/>
              </a:solidFill>
              <a:latin typeface="Arial" panose="020B0604020202020204" pitchFamily="34" charset="0"/>
              <a:cs typeface="Arial" panose="020B0604020202020204" pitchFamily="34" charset="0"/>
            </a:endParaRPr>
          </a:p>
        </p:txBody>
      </p:sp>
      <p:sp>
        <p:nvSpPr>
          <p:cNvPr id="13" name="Rectangular Callout 12"/>
          <p:cNvSpPr/>
          <p:nvPr/>
        </p:nvSpPr>
        <p:spPr>
          <a:xfrm rot="10800000">
            <a:off x="2449924" y="4279116"/>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5" name="TextBox 4"/>
          <p:cNvSpPr txBox="1"/>
          <p:nvPr/>
        </p:nvSpPr>
        <p:spPr>
          <a:xfrm>
            <a:off x="2449923" y="4393592"/>
            <a:ext cx="1900434" cy="738664"/>
          </a:xfrm>
          <a:prstGeom prst="rect">
            <a:avLst/>
          </a:prstGeom>
          <a:noFill/>
        </p:spPr>
        <p:txBody>
          <a:bodyPr wrap="square" rtlCol="0">
            <a:spAutoFit/>
          </a:bodyPr>
          <a:lstStyle/>
          <a:p>
            <a:pPr algn="ctr"/>
            <a:r>
              <a:rPr lang="en-GB" sz="1400" dirty="0" smtClean="0">
                <a:solidFill>
                  <a:schemeClr val="bg1"/>
                </a:solidFill>
                <a:latin typeface="Arial" panose="020B0604020202020204" pitchFamily="34" charset="0"/>
                <a:cs typeface="Arial" panose="020B0604020202020204" pitchFamily="34" charset="0"/>
              </a:rPr>
              <a:t>The </a:t>
            </a:r>
            <a:r>
              <a:rPr lang="en-GB" sz="1400" dirty="0">
                <a:solidFill>
                  <a:schemeClr val="bg1"/>
                </a:solidFill>
                <a:latin typeface="Arial" panose="020B0604020202020204" pitchFamily="34" charset="0"/>
                <a:cs typeface="Arial" panose="020B0604020202020204" pitchFamily="34" charset="0"/>
              </a:rPr>
              <a:t>European </a:t>
            </a:r>
            <a:endParaRPr lang="en-GB"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cs typeface="Arial" panose="020B0604020202020204" pitchFamily="34" charset="0"/>
              </a:rPr>
              <a:t>Union's </a:t>
            </a:r>
            <a:r>
              <a:rPr lang="en-GB" sz="1400" dirty="0">
                <a:solidFill>
                  <a:schemeClr val="bg1"/>
                </a:solidFill>
                <a:latin typeface="Arial" panose="020B0604020202020204" pitchFamily="34" charset="0"/>
                <a:cs typeface="Arial" panose="020B0604020202020204" pitchFamily="34" charset="0"/>
              </a:rPr>
              <a:t> </a:t>
            </a:r>
            <a:r>
              <a:rPr lang="en-GB" sz="1400" dirty="0" smtClean="0">
                <a:solidFill>
                  <a:schemeClr val="bg1"/>
                </a:solidFill>
                <a:latin typeface="Arial" panose="020B0604020202020204" pitchFamily="34" charset="0"/>
                <a:cs typeface="Arial" panose="020B0604020202020204" pitchFamily="34" charset="0"/>
              </a:rPr>
              <a:t>diplomatic </a:t>
            </a:r>
            <a:r>
              <a:rPr lang="en-GB" sz="1400" dirty="0">
                <a:solidFill>
                  <a:schemeClr val="bg1"/>
                </a:solidFill>
                <a:latin typeface="Arial" panose="020B0604020202020204" pitchFamily="34" charset="0"/>
                <a:cs typeface="Arial" panose="020B0604020202020204" pitchFamily="34" charset="0"/>
              </a:rPr>
              <a:t>service</a:t>
            </a:r>
            <a:endParaRPr lang="en-GB" sz="1400" b="0" dirty="0" smtClean="0">
              <a:solidFill>
                <a:schemeClr val="bg1"/>
              </a:solidFill>
              <a:latin typeface="Arial" panose="020B0604020202020204" pitchFamily="34" charset="0"/>
              <a:cs typeface="Arial" panose="020B0604020202020204" pitchFamily="34" charset="0"/>
            </a:endParaRPr>
          </a:p>
        </p:txBody>
      </p:sp>
      <p:sp>
        <p:nvSpPr>
          <p:cNvPr id="14" name="Rectangular Callout 13"/>
          <p:cNvSpPr/>
          <p:nvPr/>
        </p:nvSpPr>
        <p:spPr>
          <a:xfrm rot="10800000">
            <a:off x="4746305" y="4301404"/>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7" name="TextBox 6"/>
          <p:cNvSpPr txBox="1"/>
          <p:nvPr/>
        </p:nvSpPr>
        <p:spPr>
          <a:xfrm>
            <a:off x="5034680" y="4501314"/>
            <a:ext cx="1306768" cy="523220"/>
          </a:xfrm>
          <a:prstGeom prst="rect">
            <a:avLst/>
          </a:prstGeom>
          <a:noFill/>
        </p:spPr>
        <p:txBody>
          <a:bodyPr wrap="none" rtlCol="0">
            <a:spAutoFit/>
          </a:bodyPr>
          <a:lstStyle/>
          <a:p>
            <a:pPr algn="ctr"/>
            <a:r>
              <a:rPr lang="en-GB" sz="1400" dirty="0" smtClean="0">
                <a:solidFill>
                  <a:schemeClr val="bg1"/>
                </a:solidFill>
                <a:latin typeface="Arial" panose="020B0604020202020204" pitchFamily="34" charset="0"/>
                <a:cs typeface="Arial" panose="020B0604020202020204" pitchFamily="34" charset="0"/>
              </a:rPr>
              <a:t>International </a:t>
            </a:r>
          </a:p>
          <a:p>
            <a:pPr algn="ctr"/>
            <a:r>
              <a:rPr lang="en-GB" sz="1400" dirty="0" smtClean="0">
                <a:solidFill>
                  <a:schemeClr val="bg1"/>
                </a:solidFill>
                <a:latin typeface="Arial" panose="020B0604020202020204" pitchFamily="34" charset="0"/>
                <a:cs typeface="Arial" panose="020B0604020202020204" pitchFamily="34" charset="0"/>
              </a:rPr>
              <a:t>agreements </a:t>
            </a:r>
          </a:p>
        </p:txBody>
      </p:sp>
      <p:sp>
        <p:nvSpPr>
          <p:cNvPr id="15" name="Rectangular Callout 14"/>
          <p:cNvSpPr/>
          <p:nvPr/>
        </p:nvSpPr>
        <p:spPr>
          <a:xfrm rot="10800000">
            <a:off x="7092280" y="4284113"/>
            <a:ext cx="1900432" cy="894165"/>
          </a:xfrm>
          <a:prstGeom prst="wedgeRectCallout">
            <a:avLst/>
          </a:prstGeom>
          <a:solidFill>
            <a:srgbClr val="CE0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6" name="TextBox 5"/>
          <p:cNvSpPr txBox="1"/>
          <p:nvPr/>
        </p:nvSpPr>
        <p:spPr>
          <a:xfrm>
            <a:off x="7092281" y="4393592"/>
            <a:ext cx="1900432" cy="738664"/>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EU's assistance </a:t>
            </a:r>
            <a:endParaRPr lang="en-GB" sz="1400" dirty="0" smtClean="0">
              <a:solidFill>
                <a:schemeClr val="bg1"/>
              </a:solidFill>
              <a:latin typeface="Arial" panose="020B0604020202020204" pitchFamily="34" charset="0"/>
              <a:cs typeface="Arial" panose="020B0604020202020204" pitchFamily="34" charset="0"/>
            </a:endParaRPr>
          </a:p>
          <a:p>
            <a:pPr algn="ctr"/>
            <a:r>
              <a:rPr lang="en-GB" sz="1400" dirty="0" smtClean="0">
                <a:solidFill>
                  <a:schemeClr val="bg1"/>
                </a:solidFill>
                <a:latin typeface="Arial" panose="020B0604020202020204" pitchFamily="34" charset="0"/>
                <a:cs typeface="Arial" panose="020B0604020202020204" pitchFamily="34" charset="0"/>
              </a:rPr>
              <a:t>to </a:t>
            </a:r>
            <a:r>
              <a:rPr lang="en-GB" sz="1400" dirty="0">
                <a:solidFill>
                  <a:schemeClr val="bg1"/>
                </a:solidFill>
                <a:latin typeface="Arial" panose="020B0604020202020204" pitchFamily="34" charset="0"/>
                <a:cs typeface="Arial" panose="020B0604020202020204" pitchFamily="34" charset="0"/>
              </a:rPr>
              <a:t>developing countries </a:t>
            </a:r>
            <a:endParaRPr lang="en-GB" sz="14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82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From achievements of the past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75" y="2060848"/>
            <a:ext cx="8257049" cy="3267463"/>
          </a:xfrm>
          <a:prstGeom prst="rect">
            <a:avLst/>
          </a:prstGeom>
        </p:spPr>
      </p:pic>
    </p:spTree>
    <p:extLst>
      <p:ext uri="{BB962C8B-B14F-4D97-AF65-F5344CB8AC3E}">
        <p14:creationId xmlns:p14="http://schemas.microsoft.com/office/powerpoint/2010/main" val="7629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….to the challenges of today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244996"/>
            <a:ext cx="2368007" cy="23680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996" y="2254856"/>
            <a:ext cx="2368007" cy="23581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449" y="2254856"/>
            <a:ext cx="2368007" cy="2368007"/>
          </a:xfrm>
          <a:prstGeom prst="rect">
            <a:avLst/>
          </a:prstGeom>
        </p:spPr>
      </p:pic>
      <p:sp>
        <p:nvSpPr>
          <p:cNvPr id="7" name="Rectangle 6"/>
          <p:cNvSpPr/>
          <p:nvPr/>
        </p:nvSpPr>
        <p:spPr>
          <a:xfrm>
            <a:off x="467544"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2400" dirty="0" smtClean="0">
                <a:solidFill>
                  <a:srgbClr val="12436F"/>
                </a:solidFill>
                <a:latin typeface="Arial" panose="020B0604020202020204" pitchFamily="34" charset="0"/>
                <a:cs typeface="Arial" panose="020B0604020202020204" pitchFamily="34" charset="0"/>
              </a:rPr>
              <a:t>#</a:t>
            </a:r>
            <a:r>
              <a:rPr lang="en-GB" sz="2400" dirty="0" err="1" smtClean="0">
                <a:solidFill>
                  <a:srgbClr val="12436F"/>
                </a:solidFill>
                <a:latin typeface="Arial" panose="020B0604020202020204" pitchFamily="34" charset="0"/>
                <a:cs typeface="Arial" panose="020B0604020202020204" pitchFamily="34" charset="0"/>
              </a:rPr>
              <a:t>EnergyUnion</a:t>
            </a:r>
            <a:endParaRPr lang="en-GB" sz="2400" dirty="0">
              <a:solidFill>
                <a:srgbClr val="12436F"/>
              </a:solidFill>
              <a:latin typeface="Arial" panose="020B0604020202020204" pitchFamily="34" charset="0"/>
              <a:cs typeface="Arial" panose="020B0604020202020204" pitchFamily="34" charset="0"/>
            </a:endParaRPr>
          </a:p>
        </p:txBody>
      </p:sp>
      <p:sp>
        <p:nvSpPr>
          <p:cNvPr id="8" name="Rectangle 7"/>
          <p:cNvSpPr/>
          <p:nvPr/>
        </p:nvSpPr>
        <p:spPr>
          <a:xfrm>
            <a:off x="3387996"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dirty="0" smtClean="0">
                <a:solidFill>
                  <a:srgbClr val="12436F"/>
                </a:solidFill>
                <a:latin typeface="Arial" panose="020B0604020202020204" pitchFamily="34" charset="0"/>
                <a:cs typeface="Arial" panose="020B0604020202020204" pitchFamily="34" charset="0"/>
              </a:rPr>
              <a:t>#</a:t>
            </a:r>
            <a:r>
              <a:rPr lang="en-GB" sz="1800" dirty="0" err="1" smtClean="0">
                <a:solidFill>
                  <a:srgbClr val="12436F"/>
                </a:solidFill>
                <a:latin typeface="Arial" panose="020B0604020202020204" pitchFamily="34" charset="0"/>
                <a:cs typeface="Arial" panose="020B0604020202020204" pitchFamily="34" charset="0"/>
              </a:rPr>
              <a:t>EUGlobalStrategy</a:t>
            </a:r>
            <a:endParaRPr lang="en-GB" sz="1800" dirty="0">
              <a:solidFill>
                <a:srgbClr val="12436F"/>
              </a:solidFill>
              <a:latin typeface="Arial" panose="020B0604020202020204" pitchFamily="34" charset="0"/>
              <a:cs typeface="Arial" panose="020B0604020202020204" pitchFamily="34" charset="0"/>
            </a:endParaRPr>
          </a:p>
        </p:txBody>
      </p:sp>
      <p:sp>
        <p:nvSpPr>
          <p:cNvPr id="9" name="Rectangle 8"/>
          <p:cNvSpPr/>
          <p:nvPr/>
        </p:nvSpPr>
        <p:spPr>
          <a:xfrm>
            <a:off x="6308449" y="4613003"/>
            <a:ext cx="2368007" cy="606337"/>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600" dirty="0" smtClean="0">
                <a:solidFill>
                  <a:srgbClr val="12436F"/>
                </a:solidFill>
                <a:latin typeface="Arial" panose="020B0604020202020204" pitchFamily="34" charset="0"/>
                <a:cs typeface="Arial" panose="020B0604020202020204" pitchFamily="34" charset="0"/>
              </a:rPr>
              <a:t>#</a:t>
            </a:r>
            <a:r>
              <a:rPr lang="en-GB" sz="1600" dirty="0" err="1" smtClean="0">
                <a:solidFill>
                  <a:srgbClr val="12436F"/>
                </a:solidFill>
                <a:latin typeface="Arial" panose="020B0604020202020204" pitchFamily="34" charset="0"/>
                <a:cs typeface="Arial" panose="020B0604020202020204" pitchFamily="34" charset="0"/>
              </a:rPr>
              <a:t>DigitalSingleMarket</a:t>
            </a:r>
            <a:endParaRPr lang="en-GB" sz="1600" dirty="0">
              <a:solidFill>
                <a:srgbClr val="12436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704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err="1" smtClean="0">
                <a:solidFill>
                  <a:schemeClr val="bg2">
                    <a:lumMod val="75000"/>
                  </a:schemeClr>
                </a:solidFill>
                <a:latin typeface="Arial" panose="020B0604020202020204" pitchFamily="34" charset="0"/>
                <a:cs typeface="Arial" panose="020B0604020202020204" pitchFamily="34" charset="0"/>
              </a:rPr>
              <a:t>Juncker</a:t>
            </a:r>
            <a:r>
              <a:rPr lang="en-GB" sz="2600" kern="0" dirty="0" smtClean="0">
                <a:solidFill>
                  <a:schemeClr val="bg2">
                    <a:lumMod val="75000"/>
                  </a:schemeClr>
                </a:solidFill>
                <a:latin typeface="Arial" panose="020B0604020202020204" pitchFamily="34" charset="0"/>
                <a:cs typeface="Arial" panose="020B0604020202020204" pitchFamily="34" charset="0"/>
              </a:rPr>
              <a:t> Commission (2014-2019)</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427" b="4458"/>
          <a:stretch/>
        </p:blipFill>
        <p:spPr>
          <a:xfrm>
            <a:off x="0" y="1916832"/>
            <a:ext cx="9144000" cy="3959051"/>
          </a:xfrm>
          <a:prstGeom prst="rect">
            <a:avLst/>
          </a:prstGeom>
        </p:spPr>
      </p:pic>
    </p:spTree>
    <p:extLst>
      <p:ext uri="{BB962C8B-B14F-4D97-AF65-F5344CB8AC3E}">
        <p14:creationId xmlns:p14="http://schemas.microsoft.com/office/powerpoint/2010/main" val="661853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986" t="11395" r="23348"/>
          <a:stretch/>
        </p:blipFill>
        <p:spPr>
          <a:xfrm>
            <a:off x="460375" y="2129538"/>
            <a:ext cx="1056550" cy="142362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196" y="3040054"/>
            <a:ext cx="817460" cy="81746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340" r="13283"/>
          <a:stretch/>
        </p:blipFill>
        <p:spPr>
          <a:xfrm>
            <a:off x="6764861" y="2348083"/>
            <a:ext cx="1901503" cy="1434831"/>
          </a:xfrm>
          <a:prstGeom prst="rect">
            <a:avLst/>
          </a:prstGeom>
        </p:spPr>
      </p:pic>
      <p:sp>
        <p:nvSpPr>
          <p:cNvPr id="13" name="Right Arrow 12"/>
          <p:cNvSpPr/>
          <p:nvPr/>
        </p:nvSpPr>
        <p:spPr bwMode="auto">
          <a:xfrm>
            <a:off x="5652120" y="3718347"/>
            <a:ext cx="715020" cy="575741"/>
          </a:xfrm>
          <a:prstGeom prst="rightArrow">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lumMod val="50000"/>
                </a:schemeClr>
              </a:solidFill>
              <a:effectLst/>
              <a:latin typeface="Verdana" pitchFamily="34" charset="0"/>
            </a:endParaRPr>
          </a:p>
        </p:txBody>
      </p:sp>
      <p:pic>
        <p:nvPicPr>
          <p:cNvPr id="1030" name="Picture 6" descr="Guy VERHOFSTADT"/>
          <p:cNvPicPr>
            <a:picLocks noChangeAspect="1" noChangeArrowheads="1"/>
          </p:cNvPicPr>
          <p:nvPr/>
        </p:nvPicPr>
        <p:blipFill rotWithShape="1">
          <a:blip r:embed="rId6">
            <a:extLst>
              <a:ext uri="{28A0092B-C50C-407E-A947-70E740481C1C}">
                <a14:useLocalDpi xmlns:a14="http://schemas.microsoft.com/office/drawing/2010/main" val="0"/>
              </a:ext>
            </a:extLst>
          </a:blip>
          <a:srcRect l="9293" r="7952" b="11748"/>
          <a:stretch/>
        </p:blipFill>
        <p:spPr bwMode="auto">
          <a:xfrm>
            <a:off x="3979526" y="2111593"/>
            <a:ext cx="1024322" cy="1381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Martin SCHULZ"/>
          <p:cNvPicPr>
            <a:picLocks noChangeAspect="1" noChangeArrowheads="1"/>
          </p:cNvPicPr>
          <p:nvPr/>
        </p:nvPicPr>
        <p:blipFill rotWithShape="1">
          <a:blip r:embed="rId7">
            <a:extLst>
              <a:ext uri="{28A0092B-C50C-407E-A947-70E740481C1C}">
                <a14:useLocalDpi xmlns:a14="http://schemas.microsoft.com/office/drawing/2010/main" val="0"/>
              </a:ext>
            </a:extLst>
          </a:blip>
          <a:srcRect l="4310" r="1496"/>
          <a:stretch/>
        </p:blipFill>
        <p:spPr bwMode="auto">
          <a:xfrm>
            <a:off x="2171622" y="2106981"/>
            <a:ext cx="1046787" cy="1405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arty of European Socialist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3041862"/>
            <a:ext cx="720080" cy="90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ALDE logo.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9733" y="3187592"/>
            <a:ext cx="958235" cy="818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Ska KELL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842" y="4121696"/>
            <a:ext cx="1058320" cy="1338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utoShape 14" descr="Bildergebnis für European Green Pa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2" name="Picture 18" descr="José BOVÉ"/>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1622" y="4121696"/>
            <a:ext cx="1046787" cy="1323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monicafrassoni.it/wp-content/uploads/2012/11/337516_335080106505084_304049527_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18" y="4956576"/>
            <a:ext cx="826126" cy="826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4" descr="Bildergebnis für tsipr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6" descr="https://upload.wikimedia.org/wikipedia/commons/4/46/Alexis_Tsipras_2015_%28cropped%29.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719" r="3871" b="18851"/>
          <a:stretch/>
        </p:blipFill>
        <p:spPr bwMode="auto">
          <a:xfrm>
            <a:off x="3979526" y="4080453"/>
            <a:ext cx="1027450" cy="1365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Logo of the European Lef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5820" y="5097377"/>
            <a:ext cx="953703" cy="846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European Parliament elections 2014</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08304" y="3952743"/>
            <a:ext cx="881325" cy="1262930"/>
          </a:xfrm>
          <a:prstGeom prst="rect">
            <a:avLst/>
          </a:prstGeom>
        </p:spPr>
      </p:pic>
    </p:spTree>
    <p:extLst>
      <p:ext uri="{BB962C8B-B14F-4D97-AF65-F5344CB8AC3E}">
        <p14:creationId xmlns:p14="http://schemas.microsoft.com/office/powerpoint/2010/main" val="20744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par>
                                <p:cTn id="35" presetID="10" presetClass="entr" presetSubtype="0" fill="hold" nodeType="with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500"/>
                                        <p:tgtEl>
                                          <p:spTgt spid="10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3" b="11302"/>
          <a:stretch/>
        </p:blipFill>
        <p:spPr>
          <a:xfrm>
            <a:off x="-1" y="1556791"/>
            <a:ext cx="9144001" cy="5306275"/>
          </a:xfrm>
        </p:spPr>
      </p:pic>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What do you know about the Commission?</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2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European Parliament elections 2014</a:t>
            </a:r>
          </a:p>
        </p:txBody>
      </p:sp>
      <p:grpSp>
        <p:nvGrpSpPr>
          <p:cNvPr id="49" name="Group 48"/>
          <p:cNvGrpSpPr/>
          <p:nvPr/>
        </p:nvGrpSpPr>
        <p:grpSpPr>
          <a:xfrm>
            <a:off x="209093" y="2204454"/>
            <a:ext cx="8683387" cy="3384786"/>
            <a:chOff x="145666" y="1962188"/>
            <a:chExt cx="8683387" cy="3384786"/>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442" y="2420888"/>
              <a:ext cx="5785116" cy="2926086"/>
            </a:xfrm>
            <a:prstGeom prst="rect">
              <a:avLst/>
            </a:prstGeom>
          </p:spPr>
        </p:pic>
        <p:sp>
          <p:nvSpPr>
            <p:cNvPr id="3" name="TextBox 2"/>
            <p:cNvSpPr txBox="1"/>
            <p:nvPr/>
          </p:nvSpPr>
          <p:spPr>
            <a:xfrm>
              <a:off x="4222385" y="4885309"/>
              <a:ext cx="699230" cy="461665"/>
            </a:xfrm>
            <a:prstGeom prst="rect">
              <a:avLst/>
            </a:prstGeom>
            <a:noFill/>
          </p:spPr>
          <p:txBody>
            <a:bodyPr wrap="none" rtlCol="0">
              <a:spAutoFit/>
            </a:bodyPr>
            <a:lstStyle/>
            <a:p>
              <a:r>
                <a:rPr lang="en-GB" sz="2400" dirty="0" smtClean="0">
                  <a:solidFill>
                    <a:schemeClr val="bg1">
                      <a:lumMod val="50000"/>
                    </a:schemeClr>
                  </a:solidFill>
                  <a:latin typeface="Arial" panose="020B0604020202020204" pitchFamily="34" charset="0"/>
                  <a:cs typeface="Arial" panose="020B0604020202020204" pitchFamily="34" charset="0"/>
                </a:rPr>
                <a:t>751</a:t>
              </a:r>
            </a:p>
          </p:txBody>
        </p:sp>
        <p:cxnSp>
          <p:nvCxnSpPr>
            <p:cNvPr id="5" name="Straight Connector 4"/>
            <p:cNvCxnSpPr/>
            <p:nvPr/>
          </p:nvCxnSpPr>
          <p:spPr bwMode="auto">
            <a:xfrm flipH="1">
              <a:off x="1418590" y="5019850"/>
              <a:ext cx="260853" cy="3958"/>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8" name="TextBox 7"/>
            <p:cNvSpPr txBox="1"/>
            <p:nvPr/>
          </p:nvSpPr>
          <p:spPr>
            <a:xfrm>
              <a:off x="145666" y="4892385"/>
              <a:ext cx="1316386"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cs typeface="Arial" panose="020B0604020202020204" pitchFamily="34" charset="0"/>
                </a:rPr>
                <a:t>52      GUE/NGL</a:t>
              </a:r>
            </a:p>
          </p:txBody>
        </p:sp>
        <p:cxnSp>
          <p:nvCxnSpPr>
            <p:cNvPr id="9" name="Straight Connector 8"/>
            <p:cNvCxnSpPr/>
            <p:nvPr/>
          </p:nvCxnSpPr>
          <p:spPr bwMode="auto">
            <a:xfrm flipH="1">
              <a:off x="1678931" y="3536382"/>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0" name="TextBox 9"/>
            <p:cNvSpPr txBox="1"/>
            <p:nvPr/>
          </p:nvSpPr>
          <p:spPr>
            <a:xfrm>
              <a:off x="755576" y="3397882"/>
              <a:ext cx="979755"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cs typeface="Arial" panose="020B0604020202020204" pitchFamily="34" charset="0"/>
                </a:rPr>
                <a:t>191     S&amp;D</a:t>
              </a:r>
            </a:p>
          </p:txBody>
        </p:sp>
        <p:cxnSp>
          <p:nvCxnSpPr>
            <p:cNvPr id="11" name="Straight Connector 10"/>
            <p:cNvCxnSpPr/>
            <p:nvPr/>
          </p:nvCxnSpPr>
          <p:spPr bwMode="auto">
            <a:xfrm flipH="1">
              <a:off x="2699792" y="2708920"/>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2" name="TextBox 11"/>
            <p:cNvSpPr txBox="1"/>
            <p:nvPr/>
          </p:nvSpPr>
          <p:spPr>
            <a:xfrm>
              <a:off x="1184232" y="2570420"/>
              <a:ext cx="1442574"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cs typeface="Arial" panose="020B0604020202020204" pitchFamily="34" charset="0"/>
                </a:rPr>
                <a:t>50     Greens/EFA</a:t>
              </a:r>
            </a:p>
          </p:txBody>
        </p:sp>
        <p:sp>
          <p:nvSpPr>
            <p:cNvPr id="13" name="TextBox 12"/>
            <p:cNvSpPr txBox="1"/>
            <p:nvPr/>
          </p:nvSpPr>
          <p:spPr>
            <a:xfrm>
              <a:off x="2496072" y="2034086"/>
              <a:ext cx="1026948" cy="276999"/>
            </a:xfrm>
            <a:prstGeom prst="rect">
              <a:avLst/>
            </a:prstGeom>
            <a:noFill/>
          </p:spPr>
          <p:txBody>
            <a:bodyPr wrap="none" rtlCol="0">
              <a:spAutoFit/>
            </a:bodyPr>
            <a:lstStyle/>
            <a:p>
              <a:pPr algn="r"/>
              <a:r>
                <a:rPr lang="en-GB" sz="1200" dirty="0" smtClean="0">
                  <a:solidFill>
                    <a:schemeClr val="bg1">
                      <a:lumMod val="50000"/>
                    </a:schemeClr>
                  </a:solidFill>
                  <a:latin typeface="Arial" panose="020B0604020202020204" pitchFamily="34" charset="0"/>
                  <a:cs typeface="Arial" panose="020B0604020202020204" pitchFamily="34" charset="0"/>
                </a:rPr>
                <a:t>67      ALDE</a:t>
              </a:r>
            </a:p>
          </p:txBody>
        </p:sp>
        <p:grpSp>
          <p:nvGrpSpPr>
            <p:cNvPr id="24" name="Group 23"/>
            <p:cNvGrpSpPr/>
            <p:nvPr/>
          </p:nvGrpSpPr>
          <p:grpSpPr>
            <a:xfrm>
              <a:off x="3463603" y="2193831"/>
              <a:ext cx="521703" cy="227057"/>
              <a:chOff x="3463603" y="2193831"/>
              <a:chExt cx="521703" cy="227057"/>
            </a:xfrm>
          </p:grpSpPr>
          <p:cxnSp>
            <p:nvCxnSpPr>
              <p:cNvPr id="19" name="Straight Connector 18"/>
              <p:cNvCxnSpPr/>
              <p:nvPr/>
            </p:nvCxnSpPr>
            <p:spPr bwMode="auto">
              <a:xfrm flipH="1">
                <a:off x="3463603" y="219383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23" name="Straight Connector 22"/>
              <p:cNvCxnSpPr/>
              <p:nvPr/>
            </p:nvCxnSpPr>
            <p:spPr bwMode="auto">
              <a:xfrm>
                <a:off x="3985306" y="2193831"/>
                <a:ext cx="0" cy="227057"/>
              </a:xfrm>
              <a:prstGeom prst="line">
                <a:avLst/>
              </a:prstGeom>
              <a:noFill/>
              <a:ln w="9525" cap="flat" cmpd="sng" algn="ctr">
                <a:solidFill>
                  <a:schemeClr val="bg1">
                    <a:lumMod val="50000"/>
                  </a:schemeClr>
                </a:solidFill>
                <a:prstDash val="solid"/>
                <a:round/>
                <a:headEnd type="none" w="med" len="med"/>
                <a:tailEnd type="none" w="med" len="med"/>
              </a:ln>
              <a:effectLst/>
            </p:spPr>
          </p:cxnSp>
        </p:grpSp>
        <p:grpSp>
          <p:nvGrpSpPr>
            <p:cNvPr id="26" name="Group 25"/>
            <p:cNvGrpSpPr/>
            <p:nvPr/>
          </p:nvGrpSpPr>
          <p:grpSpPr>
            <a:xfrm flipH="1">
              <a:off x="5364088" y="2232702"/>
              <a:ext cx="578310" cy="227057"/>
              <a:chOff x="3463603" y="2193831"/>
              <a:chExt cx="521703" cy="227057"/>
            </a:xfrm>
          </p:grpSpPr>
          <p:cxnSp>
            <p:nvCxnSpPr>
              <p:cNvPr id="27" name="Straight Connector 26"/>
              <p:cNvCxnSpPr/>
              <p:nvPr/>
            </p:nvCxnSpPr>
            <p:spPr bwMode="auto">
              <a:xfrm flipH="1">
                <a:off x="3463603" y="219383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28" name="Straight Connector 27"/>
              <p:cNvCxnSpPr/>
              <p:nvPr/>
            </p:nvCxnSpPr>
            <p:spPr bwMode="auto">
              <a:xfrm>
                <a:off x="3985306" y="2193831"/>
                <a:ext cx="0" cy="227057"/>
              </a:xfrm>
              <a:prstGeom prst="line">
                <a:avLst/>
              </a:prstGeom>
              <a:noFill/>
              <a:ln w="9525" cap="flat" cmpd="sng" algn="ctr">
                <a:solidFill>
                  <a:schemeClr val="bg1">
                    <a:lumMod val="50000"/>
                  </a:schemeClr>
                </a:solidFill>
                <a:prstDash val="solid"/>
                <a:round/>
                <a:headEnd type="none" w="med" len="med"/>
                <a:tailEnd type="none" w="med" len="med"/>
              </a:ln>
              <a:effectLst/>
            </p:spPr>
          </p:cxnSp>
        </p:grpSp>
        <p:sp>
          <p:nvSpPr>
            <p:cNvPr id="29" name="TextBox 28"/>
            <p:cNvSpPr txBox="1"/>
            <p:nvPr/>
          </p:nvSpPr>
          <p:spPr>
            <a:xfrm>
              <a:off x="5942398" y="2094202"/>
              <a:ext cx="1004249"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cs typeface="Arial" panose="020B0604020202020204" pitchFamily="34" charset="0"/>
                </a:rPr>
                <a:t>EPP      221</a:t>
              </a:r>
            </a:p>
          </p:txBody>
        </p:sp>
        <p:cxnSp>
          <p:nvCxnSpPr>
            <p:cNvPr id="30" name="Straight Connector 29"/>
            <p:cNvCxnSpPr/>
            <p:nvPr/>
          </p:nvCxnSpPr>
          <p:spPr bwMode="auto">
            <a:xfrm flipH="1">
              <a:off x="7020272" y="3674881"/>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1" name="TextBox 30"/>
            <p:cNvSpPr txBox="1"/>
            <p:nvPr/>
          </p:nvSpPr>
          <p:spPr>
            <a:xfrm>
              <a:off x="7524328" y="3512041"/>
              <a:ext cx="894797"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cs typeface="Arial" panose="020B0604020202020204" pitchFamily="34" charset="0"/>
                </a:rPr>
                <a:t>ECR     70</a:t>
              </a:r>
            </a:p>
          </p:txBody>
        </p:sp>
        <p:cxnSp>
          <p:nvCxnSpPr>
            <p:cNvPr id="32" name="Straight Connector 31"/>
            <p:cNvCxnSpPr/>
            <p:nvPr/>
          </p:nvCxnSpPr>
          <p:spPr bwMode="auto">
            <a:xfrm flipH="1">
              <a:off x="7308656" y="4365104"/>
              <a:ext cx="521703"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3" name="TextBox 32"/>
            <p:cNvSpPr txBox="1"/>
            <p:nvPr/>
          </p:nvSpPr>
          <p:spPr>
            <a:xfrm>
              <a:off x="7839680" y="4226604"/>
              <a:ext cx="989373"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cs typeface="Arial" panose="020B0604020202020204" pitchFamily="34" charset="0"/>
                </a:rPr>
                <a:t>EFDD     48</a:t>
              </a:r>
            </a:p>
          </p:txBody>
        </p:sp>
        <p:cxnSp>
          <p:nvCxnSpPr>
            <p:cNvPr id="34" name="Straight Connector 33"/>
            <p:cNvCxnSpPr/>
            <p:nvPr/>
          </p:nvCxnSpPr>
          <p:spPr bwMode="auto">
            <a:xfrm flipH="1">
              <a:off x="7464559" y="5023808"/>
              <a:ext cx="314005"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36" name="TextBox 35"/>
            <p:cNvSpPr txBox="1"/>
            <p:nvPr/>
          </p:nvSpPr>
          <p:spPr>
            <a:xfrm>
              <a:off x="7689830" y="4881350"/>
              <a:ext cx="724878" cy="276999"/>
            </a:xfrm>
            <a:prstGeom prst="rect">
              <a:avLst/>
            </a:prstGeom>
            <a:noFill/>
          </p:spPr>
          <p:txBody>
            <a:bodyPr wrap="none" rtlCol="0">
              <a:spAutoFit/>
            </a:bodyPr>
            <a:lstStyle/>
            <a:p>
              <a:r>
                <a:rPr lang="en-GB" sz="1200" dirty="0" smtClean="0">
                  <a:solidFill>
                    <a:schemeClr val="bg1">
                      <a:lumMod val="50000"/>
                    </a:schemeClr>
                  </a:solidFill>
                  <a:latin typeface="Arial" panose="020B0604020202020204" pitchFamily="34" charset="0"/>
                  <a:cs typeface="Arial" panose="020B0604020202020204" pitchFamily="34" charset="0"/>
                </a:rPr>
                <a:t>NI     52</a:t>
              </a: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943" y="1962188"/>
              <a:ext cx="134437" cy="33451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237" y="2499964"/>
              <a:ext cx="134437" cy="334518"/>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050" y="3442747"/>
              <a:ext cx="134437" cy="334518"/>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547" y="4841879"/>
              <a:ext cx="134437" cy="334518"/>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0964" y="2036682"/>
              <a:ext cx="134437" cy="334518"/>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8424" y="4169084"/>
              <a:ext cx="134437" cy="334518"/>
            </a:xfrm>
            <a:prstGeom prst="rect">
              <a:avLst/>
            </a:prstGeom>
          </p:spPr>
        </p:pic>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5050" y="4852589"/>
              <a:ext cx="134437" cy="334518"/>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8235" y="3325926"/>
              <a:ext cx="134436" cy="334518"/>
            </a:xfrm>
            <a:prstGeom prst="rect">
              <a:avLst/>
            </a:prstGeom>
          </p:spPr>
        </p:pic>
      </p:grpSp>
    </p:spTree>
    <p:extLst>
      <p:ext uri="{BB962C8B-B14F-4D97-AF65-F5344CB8AC3E}">
        <p14:creationId xmlns:p14="http://schemas.microsoft.com/office/powerpoint/2010/main" val="741991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How President </a:t>
            </a:r>
            <a:r>
              <a:rPr lang="en-GB" sz="2600" kern="0" dirty="0" err="1">
                <a:solidFill>
                  <a:schemeClr val="bg2">
                    <a:lumMod val="75000"/>
                  </a:schemeClr>
                </a:solidFill>
                <a:latin typeface="Arial" panose="020B0604020202020204" pitchFamily="34" charset="0"/>
                <a:cs typeface="Arial" panose="020B0604020202020204" pitchFamily="34" charset="0"/>
              </a:rPr>
              <a:t>Juncker</a:t>
            </a:r>
            <a:r>
              <a:rPr lang="en-GB" sz="2600" kern="0" dirty="0">
                <a:solidFill>
                  <a:schemeClr val="bg2">
                    <a:lumMod val="75000"/>
                  </a:schemeClr>
                </a:solidFill>
                <a:latin typeface="Arial" panose="020B0604020202020204" pitchFamily="34" charset="0"/>
                <a:cs typeface="Arial" panose="020B0604020202020204" pitchFamily="34" charset="0"/>
              </a:rPr>
              <a:t> was elected</a:t>
            </a:r>
          </a:p>
        </p:txBody>
      </p:sp>
      <p:sp>
        <p:nvSpPr>
          <p:cNvPr id="7" name="Oval 6"/>
          <p:cNvSpPr/>
          <p:nvPr/>
        </p:nvSpPr>
        <p:spPr>
          <a:xfrm>
            <a:off x="2051720" y="1717080"/>
            <a:ext cx="646046" cy="646046"/>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3000" dirty="0" smtClean="0">
                <a:solidFill>
                  <a:schemeClr val="bg1">
                    <a:lumMod val="50000"/>
                  </a:schemeClr>
                </a:solidFill>
                <a:latin typeface="Arial" panose="020B0604020202020204" pitchFamily="34" charset="0"/>
                <a:cs typeface="Arial" panose="020B0604020202020204" pitchFamily="34" charset="0"/>
              </a:rPr>
              <a:t>1</a:t>
            </a:r>
            <a:endParaRPr lang="en-GB" sz="3000" dirty="0">
              <a:solidFill>
                <a:schemeClr val="bg1">
                  <a:lumMod val="50000"/>
                </a:schemeClr>
              </a:solidFill>
              <a:latin typeface="Arial" panose="020B0604020202020204" pitchFamily="34" charset="0"/>
              <a:cs typeface="Arial" panose="020B0604020202020204" pitchFamily="34" charset="0"/>
            </a:endParaRPr>
          </a:p>
        </p:txBody>
      </p:sp>
      <p:sp>
        <p:nvSpPr>
          <p:cNvPr id="8" name="Oval 7"/>
          <p:cNvSpPr/>
          <p:nvPr/>
        </p:nvSpPr>
        <p:spPr>
          <a:xfrm>
            <a:off x="6629079" y="1700808"/>
            <a:ext cx="646046" cy="646046"/>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3000" dirty="0" smtClean="0">
                <a:solidFill>
                  <a:schemeClr val="bg1">
                    <a:lumMod val="50000"/>
                  </a:schemeClr>
                </a:solidFill>
                <a:latin typeface="Arial" panose="020B0604020202020204" pitchFamily="34" charset="0"/>
                <a:cs typeface="Arial" panose="020B0604020202020204" pitchFamily="34" charset="0"/>
              </a:rPr>
              <a:t>2</a:t>
            </a:r>
            <a:endParaRPr lang="en-GB" sz="3000" dirty="0">
              <a:solidFill>
                <a:schemeClr val="bg1">
                  <a:lumMod val="50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2192685" y="3715618"/>
            <a:ext cx="1021385" cy="587830"/>
            <a:chOff x="3189025" y="4171943"/>
            <a:chExt cx="862349" cy="496301"/>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4171944"/>
              <a:ext cx="199454" cy="49630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342" y="4171943"/>
              <a:ext cx="199454" cy="496299"/>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4171943"/>
              <a:ext cx="199454" cy="49629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025" y="4171944"/>
              <a:ext cx="199453" cy="496300"/>
            </a:xfrm>
            <a:prstGeom prst="rect">
              <a:avLst/>
            </a:prstGeom>
          </p:spPr>
        </p:pic>
      </p:grpSp>
      <p:sp>
        <p:nvSpPr>
          <p:cNvPr id="33" name="Isosceles Triangle 32"/>
          <p:cNvSpPr/>
          <p:nvPr/>
        </p:nvSpPr>
        <p:spPr>
          <a:xfrm rot="10800000">
            <a:off x="2545396" y="4528738"/>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12340" r="13283"/>
          <a:stretch/>
        </p:blipFill>
        <p:spPr>
          <a:xfrm>
            <a:off x="6372200" y="2624993"/>
            <a:ext cx="1030260" cy="77741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8821" y="3508557"/>
            <a:ext cx="690122" cy="988938"/>
          </a:xfrm>
          <a:prstGeom prst="rect">
            <a:avLst/>
          </a:prstGeom>
        </p:spPr>
      </p:pic>
      <p:sp>
        <p:nvSpPr>
          <p:cNvPr id="36" name="Isosceles Triangle 35"/>
          <p:cNvSpPr/>
          <p:nvPr/>
        </p:nvSpPr>
        <p:spPr>
          <a:xfrm rot="10800000">
            <a:off x="6793882" y="4620458"/>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37" name="Isosceles Triangle 36"/>
          <p:cNvSpPr/>
          <p:nvPr/>
        </p:nvSpPr>
        <p:spPr>
          <a:xfrm rot="10800000">
            <a:off x="2609302" y="3299203"/>
            <a:ext cx="248901" cy="165934"/>
          </a:xfrm>
          <a:prstGeom prst="triangl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580" y="4620458"/>
            <a:ext cx="434544" cy="432741"/>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420" y="4603700"/>
            <a:ext cx="426080" cy="436433"/>
          </a:xfrm>
          <a:prstGeom prst="rect">
            <a:avLst/>
          </a:prstGeom>
        </p:spPr>
      </p:pic>
      <p:pic>
        <p:nvPicPr>
          <p:cNvPr id="43" name="Picture 42"/>
          <p:cNvPicPr>
            <a:picLocks noChangeAspect="1"/>
          </p:cNvPicPr>
          <p:nvPr/>
        </p:nvPicPr>
        <p:blipFill rotWithShape="1">
          <a:blip r:embed="rId11" cstate="print">
            <a:extLst>
              <a:ext uri="{28A0092B-C50C-407E-A947-70E740481C1C}">
                <a14:useLocalDpi xmlns:a14="http://schemas.microsoft.com/office/drawing/2010/main" val="0"/>
              </a:ext>
            </a:extLst>
          </a:blip>
          <a:srcRect l="17343" t="5829" r="17524" b="4589"/>
          <a:stretch/>
        </p:blipFill>
        <p:spPr>
          <a:xfrm>
            <a:off x="7362884" y="5306834"/>
            <a:ext cx="663868" cy="456531"/>
          </a:xfrm>
          <a:prstGeom prst="rect">
            <a:avLst/>
          </a:prstGeom>
        </p:spPr>
      </p:pic>
      <p:pic>
        <p:nvPicPr>
          <p:cNvPr id="47" name="Picture 46"/>
          <p:cNvPicPr>
            <a:picLocks noChangeAspect="1"/>
          </p:cNvPicPr>
          <p:nvPr/>
        </p:nvPicPr>
        <p:blipFill rotWithShape="1">
          <a:blip r:embed="rId11" cstate="print">
            <a:extLst>
              <a:ext uri="{28A0092B-C50C-407E-A947-70E740481C1C}">
                <a14:useLocalDpi xmlns:a14="http://schemas.microsoft.com/office/drawing/2010/main" val="0"/>
              </a:ext>
            </a:extLst>
          </a:blip>
          <a:srcRect l="17343" t="5829" r="17524" b="4589"/>
          <a:stretch/>
        </p:blipFill>
        <p:spPr>
          <a:xfrm>
            <a:off x="2575637" y="4890626"/>
            <a:ext cx="663868" cy="456531"/>
          </a:xfrm>
          <a:prstGeom prst="rect">
            <a:avLst/>
          </a:prstGeom>
        </p:spPr>
      </p:pic>
      <p:sp>
        <p:nvSpPr>
          <p:cNvPr id="4" name="TextBox 3"/>
          <p:cNvSpPr txBox="1"/>
          <p:nvPr/>
        </p:nvSpPr>
        <p:spPr>
          <a:xfrm>
            <a:off x="2255311" y="4333293"/>
            <a:ext cx="829073" cy="246221"/>
          </a:xfrm>
          <a:prstGeom prst="rect">
            <a:avLst/>
          </a:prstGeom>
          <a:solidFill>
            <a:schemeClr val="bg1"/>
          </a:solidFill>
        </p:spPr>
        <p:txBody>
          <a:bodyPr wrap="none" rtlCol="0">
            <a:spAutoFit/>
          </a:bodyPr>
          <a:lstStyle/>
          <a:p>
            <a:r>
              <a:rPr lang="en-GB" sz="1000" b="0" dirty="0" smtClean="0">
                <a:solidFill>
                  <a:schemeClr val="bg1">
                    <a:lumMod val="50000"/>
                  </a:schemeClr>
                </a:solidFill>
                <a:latin typeface="Arial" panose="020B0604020202020204" pitchFamily="34" charset="0"/>
                <a:cs typeface="Arial" panose="020B0604020202020204" pitchFamily="34" charset="0"/>
              </a:rPr>
              <a:t>Candidates</a:t>
            </a:r>
          </a:p>
        </p:txBody>
      </p:sp>
      <p:sp>
        <p:nvSpPr>
          <p:cNvPr id="49" name="TextBox 48"/>
          <p:cNvSpPr txBox="1"/>
          <p:nvPr/>
        </p:nvSpPr>
        <p:spPr>
          <a:xfrm>
            <a:off x="187971" y="3613738"/>
            <a:ext cx="1863749" cy="1107996"/>
          </a:xfrm>
          <a:prstGeom prst="rect">
            <a:avLst/>
          </a:prstGeom>
          <a:solidFill>
            <a:schemeClr val="bg1"/>
          </a:solidFill>
        </p:spPr>
        <p:txBody>
          <a:bodyPr wrap="square" rtlCol="0">
            <a:spAutoFit/>
          </a:bodyPr>
          <a:lstStyle/>
          <a:p>
            <a:r>
              <a:rPr lang="en-GB" sz="1100" b="0" i="1" dirty="0" smtClean="0">
                <a:solidFill>
                  <a:schemeClr val="bg2"/>
                </a:solidFill>
                <a:latin typeface="Arial" panose="020B0604020202020204" pitchFamily="34" charset="0"/>
                <a:cs typeface="Arial" panose="020B0604020202020204" pitchFamily="34" charset="0"/>
              </a:rPr>
              <a:t>Candidate nominated by the heads of state and governments </a:t>
            </a:r>
            <a:r>
              <a:rPr lang="en-GB" sz="1100" i="1" dirty="0" smtClean="0">
                <a:solidFill>
                  <a:schemeClr val="bg2"/>
                </a:solidFill>
                <a:latin typeface="Arial" panose="020B0604020202020204" pitchFamily="34" charset="0"/>
                <a:cs typeface="Arial" panose="020B0604020202020204" pitchFamily="34" charset="0"/>
              </a:rPr>
              <a:t>taking </a:t>
            </a:r>
            <a:r>
              <a:rPr lang="en-GB" sz="1100" i="1" dirty="0">
                <a:solidFill>
                  <a:schemeClr val="bg2"/>
                </a:solidFill>
                <a:latin typeface="Arial" panose="020B0604020202020204" pitchFamily="34" charset="0"/>
                <a:cs typeface="Arial" panose="020B0604020202020204" pitchFamily="34" charset="0"/>
              </a:rPr>
              <a:t>into account the </a:t>
            </a:r>
            <a:r>
              <a:rPr lang="en-GB" sz="1100" i="1" dirty="0" smtClean="0">
                <a:solidFill>
                  <a:schemeClr val="bg2"/>
                </a:solidFill>
                <a:latin typeface="Arial" panose="020B0604020202020204" pitchFamily="34" charset="0"/>
                <a:cs typeface="Arial" panose="020B0604020202020204" pitchFamily="34" charset="0"/>
              </a:rPr>
              <a:t> outcome of the European Parliament's election.</a:t>
            </a:r>
            <a:endParaRPr lang="en-GB" sz="1100" b="0" i="1" dirty="0" smtClean="0">
              <a:solidFill>
                <a:schemeClr val="bg2"/>
              </a:solidFill>
              <a:latin typeface="Arial" panose="020B0604020202020204" pitchFamily="34" charset="0"/>
              <a:cs typeface="Arial" panose="020B0604020202020204" pitchFamily="34" charset="0"/>
            </a:endParaRPr>
          </a:p>
        </p:txBody>
      </p:sp>
      <p:sp>
        <p:nvSpPr>
          <p:cNvPr id="55" name="Rectangle 54">
            <a:hlinkClick r:id="rId12"/>
          </p:cNvPr>
          <p:cNvSpPr/>
          <p:nvPr/>
        </p:nvSpPr>
        <p:spPr bwMode="auto">
          <a:xfrm>
            <a:off x="1761645" y="2690998"/>
            <a:ext cx="2166923" cy="595459"/>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Heads</a:t>
            </a:r>
            <a:r>
              <a:rPr kumimoji="0" lang="en-US" sz="1400" b="1" i="0" u="none" strike="noStrike" cap="none" normalizeH="0" dirty="0" smtClean="0">
                <a:ln>
                  <a:noFill/>
                </a:ln>
                <a:solidFill>
                  <a:schemeClr val="bg2"/>
                </a:solidFill>
                <a:effectLst/>
                <a:latin typeface="Arial" panose="020B0604020202020204" pitchFamily="34" charset="0"/>
                <a:cs typeface="Arial" panose="020B0604020202020204" pitchFamily="34" charset="0"/>
              </a:rPr>
              <a:t> of state </a:t>
            </a:r>
            <a:br>
              <a:rPr kumimoji="0" lang="en-US" sz="1400" b="1" i="0" u="none" strike="noStrike" cap="none" normalizeH="0" dirty="0" smtClean="0">
                <a:ln>
                  <a:noFill/>
                </a:ln>
                <a:solidFill>
                  <a:schemeClr val="bg2"/>
                </a:solidFill>
                <a:effectLst/>
                <a:latin typeface="Arial" panose="020B0604020202020204" pitchFamily="34" charset="0"/>
                <a:cs typeface="Arial" panose="020B0604020202020204" pitchFamily="34" charset="0"/>
              </a:rPr>
            </a:br>
            <a:r>
              <a:rPr kumimoji="0" lang="en-US" sz="1400" b="1" i="0" u="none" strike="noStrike" cap="none" normalizeH="0" dirty="0" smtClean="0">
                <a:ln>
                  <a:noFill/>
                </a:ln>
                <a:solidFill>
                  <a:schemeClr val="bg2"/>
                </a:solidFill>
                <a:effectLst/>
                <a:latin typeface="Arial" panose="020B0604020202020204" pitchFamily="34" charset="0"/>
                <a:cs typeface="Arial" panose="020B0604020202020204" pitchFamily="34" charset="0"/>
              </a:rPr>
              <a:t>and governments</a:t>
            </a:r>
            <a:endParaRPr kumimoji="0" lang="en-US" sz="1400" b="1" i="0" u="none" strike="noStrike" cap="none" normalizeH="0" baseline="0" dirty="0" smtClean="0">
              <a:ln>
                <a:noFill/>
              </a:ln>
              <a:solidFill>
                <a:schemeClr val="bg2"/>
              </a:solidFill>
              <a:effectLst/>
              <a:latin typeface="Arial" panose="020B0604020202020204" pitchFamily="34" charset="0"/>
              <a:cs typeface="Arial" panose="020B0604020202020204" pitchFamily="34" charset="0"/>
            </a:endParaRPr>
          </a:p>
        </p:txBody>
      </p:sp>
      <p:pic>
        <p:nvPicPr>
          <p:cNvPr id="29" name="Picture 28"/>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1232202" y="2624993"/>
            <a:ext cx="809149" cy="661463"/>
          </a:xfrm>
          <a:prstGeom prst="rect">
            <a:avLst/>
          </a:prstGeom>
        </p:spPr>
      </p:pic>
      <p:sp>
        <p:nvSpPr>
          <p:cNvPr id="56" name="TextBox 55"/>
          <p:cNvSpPr txBox="1"/>
          <p:nvPr/>
        </p:nvSpPr>
        <p:spPr>
          <a:xfrm>
            <a:off x="4961498" y="3613738"/>
            <a:ext cx="1410702" cy="1107996"/>
          </a:xfrm>
          <a:prstGeom prst="rect">
            <a:avLst/>
          </a:prstGeom>
          <a:solidFill>
            <a:schemeClr val="bg1"/>
          </a:solidFill>
        </p:spPr>
        <p:txBody>
          <a:bodyPr wrap="square" rtlCol="0">
            <a:spAutoFit/>
          </a:bodyPr>
          <a:lstStyle/>
          <a:p>
            <a:r>
              <a:rPr lang="en-GB" sz="1100" b="0" i="1" dirty="0" smtClean="0">
                <a:solidFill>
                  <a:schemeClr val="bg2"/>
                </a:solidFill>
                <a:latin typeface="Arial" panose="020B0604020202020204" pitchFamily="34" charset="0"/>
                <a:cs typeface="Arial" panose="020B0604020202020204" pitchFamily="34" charset="0"/>
              </a:rPr>
              <a:t>Candidate elected by the European Parliament</a:t>
            </a:r>
            <a:endParaRPr lang="en-GB" sz="1100" b="0" i="1" dirty="0">
              <a:solidFill>
                <a:schemeClr val="bg2"/>
              </a:solidFill>
              <a:latin typeface="Arial" panose="020B0604020202020204" pitchFamily="34" charset="0"/>
              <a:cs typeface="Arial" panose="020B0604020202020204" pitchFamily="34" charset="0"/>
            </a:endParaRPr>
          </a:p>
          <a:p>
            <a:r>
              <a:rPr lang="en-GB" sz="1100" i="1" dirty="0">
                <a:solidFill>
                  <a:schemeClr val="bg2"/>
                </a:solidFill>
                <a:latin typeface="Arial" panose="020B0604020202020204" pitchFamily="34" charset="0"/>
                <a:cs typeface="Arial" panose="020B0604020202020204" pitchFamily="34" charset="0"/>
              </a:rPr>
              <a:t>a</a:t>
            </a:r>
            <a:r>
              <a:rPr lang="en-GB" sz="1100" i="1" dirty="0" smtClean="0">
                <a:solidFill>
                  <a:schemeClr val="bg2"/>
                </a:solidFill>
                <a:latin typeface="Arial" panose="020B0604020202020204" pitchFamily="34" charset="0"/>
                <a:cs typeface="Arial" panose="020B0604020202020204" pitchFamily="34" charset="0"/>
              </a:rPr>
              <a:t>fter the presentation of his programme</a:t>
            </a:r>
            <a:r>
              <a:rPr lang="en-GB" sz="1100" b="0" i="1" dirty="0" smtClean="0">
                <a:solidFill>
                  <a:schemeClr val="bg2"/>
                </a:solidFill>
                <a:latin typeface="Arial" panose="020B0604020202020204" pitchFamily="34" charset="0"/>
                <a:cs typeface="Arial" panose="020B0604020202020204" pitchFamily="34" charset="0"/>
              </a:rPr>
              <a:t>. </a:t>
            </a:r>
          </a:p>
        </p:txBody>
      </p:sp>
      <p:sp>
        <p:nvSpPr>
          <p:cNvPr id="57" name="TextBox 56"/>
          <p:cNvSpPr txBox="1"/>
          <p:nvPr/>
        </p:nvSpPr>
        <p:spPr>
          <a:xfrm>
            <a:off x="1761645" y="5496364"/>
            <a:ext cx="1749197" cy="400110"/>
          </a:xfrm>
          <a:prstGeom prst="rect">
            <a:avLst/>
          </a:prstGeom>
          <a:solidFill>
            <a:schemeClr val="bg1"/>
          </a:solidFill>
        </p:spPr>
        <p:txBody>
          <a:bodyPr wrap="none" rtlCol="0">
            <a:spAutoFit/>
          </a:bodyPr>
          <a:lstStyle/>
          <a:p>
            <a:r>
              <a:rPr lang="en-GB" sz="1000" b="0" dirty="0" smtClean="0">
                <a:solidFill>
                  <a:schemeClr val="bg2"/>
                </a:solidFill>
                <a:latin typeface="Arial" panose="020B0604020202020204" pitchFamily="34" charset="0"/>
                <a:cs typeface="Arial" panose="020B0604020202020204" pitchFamily="34" charset="0"/>
              </a:rPr>
              <a:t>Candidate for becoming  </a:t>
            </a:r>
          </a:p>
          <a:p>
            <a:r>
              <a:rPr lang="en-GB" sz="1000" b="0" dirty="0" smtClean="0">
                <a:solidFill>
                  <a:schemeClr val="bg2"/>
                </a:solidFill>
                <a:latin typeface="Arial" panose="020B0604020202020204" pitchFamily="34" charset="0"/>
                <a:cs typeface="Arial" panose="020B0604020202020204" pitchFamily="34" charset="0"/>
              </a:rPr>
              <a:t>the Commission's president</a:t>
            </a:r>
          </a:p>
        </p:txBody>
      </p:sp>
      <p:pic>
        <p:nvPicPr>
          <p:cNvPr id="58" name="Picture 2" descr="http://ec.europa.eu/avservices/images/prior_img/banner_10%20prior_e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13133" y="3793349"/>
            <a:ext cx="1310274" cy="78616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4572000" y="1717080"/>
            <a:ext cx="0" cy="4179394"/>
          </a:xfrm>
          <a:prstGeom prst="line">
            <a:avLst/>
          </a:prstGeom>
          <a:noFill/>
          <a:ln w="9525" cap="flat" cmpd="sng" algn="ctr">
            <a:solidFill>
              <a:schemeClr val="bg1">
                <a:lumMod val="85000"/>
              </a:schemeClr>
            </a:solidFill>
            <a:prstDash val="solid"/>
            <a:round/>
            <a:headEnd type="none" w="med" len="med"/>
            <a:tailEnd type="none" w="med" len="med"/>
          </a:ln>
          <a:effectLst/>
        </p:spPr>
      </p:cxnSp>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1393" y="4786393"/>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8425" y="5182039"/>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69110" y="3868845"/>
            <a:ext cx="2667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2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0"/>
                                        <p:tgtEl>
                                          <p:spTgt spid="2052"/>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nodeType="withEffect">
                                  <p:stCondLst>
                                    <p:cond delay="0"/>
                                  </p:stCondLst>
                                  <p:childTnLst>
                                    <p:set>
                                      <p:cBhvr>
                                        <p:cTn id="49" dur="1" fill="hold">
                                          <p:stCondLst>
                                            <p:cond delay="0"/>
                                          </p:stCondLst>
                                        </p:cTn>
                                        <p:tgtEl>
                                          <p:spTgt spid="2051"/>
                                        </p:tgtEl>
                                        <p:attrNameLst>
                                          <p:attrName>style.visibility</p:attrName>
                                        </p:attrNameLst>
                                      </p:cBhvr>
                                      <p:to>
                                        <p:strVal val="visible"/>
                                      </p:to>
                                    </p:set>
                                    <p:animEffect transition="in" filter="fade">
                                      <p:cBhvr>
                                        <p:cTn id="50" dur="500"/>
                                        <p:tgtEl>
                                          <p:spTgt spid="2051"/>
                                        </p:tgtEl>
                                      </p:cBhvr>
                                    </p:animEffec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6"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Rectangle 6"/>
          <p:cNvSpPr/>
          <p:nvPr/>
        </p:nvSpPr>
        <p:spPr>
          <a:xfrm>
            <a:off x="4536504" y="692696"/>
            <a:ext cx="4572000" cy="5324535"/>
          </a:xfrm>
          <a:prstGeom prst="rect">
            <a:avLst/>
          </a:prstGeom>
        </p:spPr>
        <p:txBody>
          <a:bodyPr>
            <a:spAutoFit/>
          </a:bodyPr>
          <a:lstStyle/>
          <a:p>
            <a:r>
              <a:rPr lang="en-GB" sz="3000" i="1" dirty="0">
                <a:solidFill>
                  <a:schemeClr val="bg1"/>
                </a:solidFill>
                <a:latin typeface="Arial" panose="020B0604020202020204" pitchFamily="34" charset="0"/>
                <a:cs typeface="Arial" panose="020B0604020202020204" pitchFamily="34" charset="0"/>
              </a:rPr>
              <a:t>"My first priority as Commission President will be to strengthen Europe's competitiveness</a:t>
            </a:r>
          </a:p>
          <a:p>
            <a:r>
              <a:rPr lang="en-GB" sz="3000" i="1" dirty="0" smtClean="0">
                <a:solidFill>
                  <a:schemeClr val="bg1"/>
                </a:solidFill>
                <a:latin typeface="Arial" panose="020B0604020202020204" pitchFamily="34" charset="0"/>
                <a:cs typeface="Arial" panose="020B0604020202020204" pitchFamily="34" charset="0"/>
              </a:rPr>
              <a:t>and </a:t>
            </a:r>
            <a:r>
              <a:rPr lang="en-GB" sz="3000" i="1" dirty="0">
                <a:solidFill>
                  <a:schemeClr val="bg1"/>
                </a:solidFill>
                <a:latin typeface="Arial" panose="020B0604020202020204" pitchFamily="34" charset="0"/>
                <a:cs typeface="Arial" panose="020B0604020202020204" pitchFamily="34" charset="0"/>
              </a:rPr>
              <a:t>to stimulate investment for the purpose of job creation</a:t>
            </a:r>
            <a:r>
              <a:rPr lang="en-GB" sz="3000" i="1" dirty="0" smtClean="0">
                <a:solidFill>
                  <a:schemeClr val="bg1"/>
                </a:solidFill>
                <a:latin typeface="Arial" panose="020B0604020202020204" pitchFamily="34" charset="0"/>
                <a:cs typeface="Arial" panose="020B0604020202020204" pitchFamily="34" charset="0"/>
              </a:rPr>
              <a:t>."</a:t>
            </a:r>
          </a:p>
          <a:p>
            <a:endParaRPr lang="en-GB" sz="3000" i="1" dirty="0">
              <a:solidFill>
                <a:schemeClr val="bg1"/>
              </a:solidFill>
              <a:latin typeface="Arial" panose="020B0604020202020204" pitchFamily="34" charset="0"/>
              <a:cs typeface="Arial" panose="020B0604020202020204" pitchFamily="34" charset="0"/>
            </a:endParaRPr>
          </a:p>
          <a:p>
            <a:r>
              <a:rPr lang="en-GB" sz="2000" dirty="0" smtClean="0">
                <a:solidFill>
                  <a:schemeClr val="bg1"/>
                </a:solidFill>
                <a:latin typeface="Arial" panose="020B0604020202020204" pitchFamily="34" charset="0"/>
                <a:cs typeface="Arial" panose="020B0604020202020204" pitchFamily="34" charset="0"/>
              </a:rPr>
              <a:t>President </a:t>
            </a:r>
            <a:r>
              <a:rPr lang="en-GB" sz="2000" dirty="0">
                <a:solidFill>
                  <a:schemeClr val="bg1"/>
                </a:solidFill>
                <a:latin typeface="Arial" panose="020B0604020202020204" pitchFamily="34" charset="0"/>
                <a:cs typeface="Arial" panose="020B0604020202020204" pitchFamily="34" charset="0"/>
              </a:rPr>
              <a:t>Jean-Claude </a:t>
            </a:r>
            <a:r>
              <a:rPr lang="en-GB" sz="2000" dirty="0" err="1" smtClean="0">
                <a:solidFill>
                  <a:schemeClr val="bg1"/>
                </a:solidFill>
                <a:latin typeface="Arial" panose="020B0604020202020204" pitchFamily="34" charset="0"/>
                <a:cs typeface="Arial" panose="020B0604020202020204" pitchFamily="34" charset="0"/>
              </a:rPr>
              <a:t>Juncker</a:t>
            </a:r>
            <a:endParaRPr lang="en-GB" sz="2000" dirty="0" smtClean="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Strasbourg, 15 July 2014 </a:t>
            </a:r>
          </a:p>
        </p:txBody>
      </p:sp>
    </p:spTree>
    <p:extLst>
      <p:ext uri="{BB962C8B-B14F-4D97-AF65-F5344CB8AC3E}">
        <p14:creationId xmlns:p14="http://schemas.microsoft.com/office/powerpoint/2010/main" val="192623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The 10 priorities</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22" y="1661916"/>
            <a:ext cx="7297586" cy="4395445"/>
          </a:xfrm>
          <a:prstGeom prst="rect">
            <a:avLst/>
          </a:prstGeom>
        </p:spPr>
      </p:pic>
      <p:sp>
        <p:nvSpPr>
          <p:cNvPr id="18" name="TextBox 17"/>
          <p:cNvSpPr txBox="1"/>
          <p:nvPr/>
        </p:nvSpPr>
        <p:spPr>
          <a:xfrm>
            <a:off x="1835696" y="1700809"/>
            <a:ext cx="1749197"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Jobs, growth, </a:t>
            </a:r>
            <a:endParaRPr lang="en-GB"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cs typeface="Arial" panose="020B0604020202020204" pitchFamily="34" charset="0"/>
              </a:rPr>
              <a:t>investment</a:t>
            </a:r>
            <a:endParaRPr lang="en-GB" sz="18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1835696" y="2564904"/>
            <a:ext cx="1685077"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Digital single </a:t>
            </a:r>
            <a:endParaRPr lang="en-GB"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cs typeface="Arial" panose="020B0604020202020204" pitchFamily="34" charset="0"/>
              </a:rPr>
              <a:t>market</a:t>
            </a:r>
            <a:endParaRPr lang="en-GB" sz="18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1835696" y="3536472"/>
            <a:ext cx="1685077"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Energy Union</a:t>
            </a:r>
          </a:p>
          <a:p>
            <a:r>
              <a:rPr lang="en-GB" sz="1800" dirty="0">
                <a:solidFill>
                  <a:schemeClr val="bg1"/>
                </a:solidFill>
                <a:latin typeface="Arial" panose="020B0604020202020204" pitchFamily="34" charset="0"/>
                <a:cs typeface="Arial" panose="020B0604020202020204" pitchFamily="34" charset="0"/>
              </a:rPr>
              <a:t>&amp; climate</a:t>
            </a:r>
          </a:p>
        </p:txBody>
      </p:sp>
      <p:sp>
        <p:nvSpPr>
          <p:cNvPr id="21" name="TextBox 20"/>
          <p:cNvSpPr txBox="1"/>
          <p:nvPr/>
        </p:nvSpPr>
        <p:spPr>
          <a:xfrm>
            <a:off x="1835696" y="4597985"/>
            <a:ext cx="1838965" cy="369332"/>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Internal market</a:t>
            </a:r>
          </a:p>
        </p:txBody>
      </p:sp>
      <p:sp>
        <p:nvSpPr>
          <p:cNvPr id="22" name="TextBox 21"/>
          <p:cNvSpPr txBox="1"/>
          <p:nvPr/>
        </p:nvSpPr>
        <p:spPr>
          <a:xfrm>
            <a:off x="1835696" y="5382481"/>
            <a:ext cx="1928733"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Economic &amp; </a:t>
            </a:r>
            <a:endParaRPr lang="en-GB"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cs typeface="Arial" panose="020B0604020202020204" pitchFamily="34" charset="0"/>
              </a:rPr>
              <a:t>Monetary </a:t>
            </a:r>
            <a:r>
              <a:rPr lang="en-GB" sz="1800" dirty="0">
                <a:solidFill>
                  <a:schemeClr val="bg1"/>
                </a:solidFill>
                <a:latin typeface="Arial" panose="020B0604020202020204" pitchFamily="34" charset="0"/>
                <a:cs typeface="Arial" panose="020B0604020202020204" pitchFamily="34" charset="0"/>
              </a:rPr>
              <a:t>Union</a:t>
            </a:r>
          </a:p>
        </p:txBody>
      </p:sp>
      <p:sp>
        <p:nvSpPr>
          <p:cNvPr id="23" name="TextBox 22"/>
          <p:cNvSpPr txBox="1"/>
          <p:nvPr/>
        </p:nvSpPr>
        <p:spPr>
          <a:xfrm>
            <a:off x="6012160" y="1835532"/>
            <a:ext cx="684803" cy="369332"/>
          </a:xfrm>
          <a:prstGeom prst="rect">
            <a:avLst/>
          </a:prstGeom>
          <a:noFill/>
        </p:spPr>
        <p:txBody>
          <a:bodyPr wrap="none" rtlCol="0">
            <a:spAutoFit/>
          </a:bodyPr>
          <a:lstStyle/>
          <a:p>
            <a:r>
              <a:rPr lang="en-GB" sz="1800" dirty="0" smtClean="0">
                <a:solidFill>
                  <a:schemeClr val="bg1"/>
                </a:solidFill>
                <a:latin typeface="Arial" panose="020B0604020202020204" pitchFamily="34" charset="0"/>
                <a:cs typeface="Arial" panose="020B0604020202020204" pitchFamily="34" charset="0"/>
              </a:rPr>
              <a:t>TTIP</a:t>
            </a:r>
            <a:endParaRPr lang="en-GB" sz="18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6012160" y="2564904"/>
            <a:ext cx="2262158"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Justice &amp; </a:t>
            </a:r>
            <a:endParaRPr lang="en-GB"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cs typeface="Arial" panose="020B0604020202020204" pitchFamily="34" charset="0"/>
              </a:rPr>
              <a:t>fundamental </a:t>
            </a:r>
            <a:r>
              <a:rPr lang="en-GB" sz="1800" dirty="0">
                <a:solidFill>
                  <a:schemeClr val="bg1"/>
                </a:solidFill>
                <a:latin typeface="Arial" panose="020B0604020202020204" pitchFamily="34" charset="0"/>
                <a:cs typeface="Arial" panose="020B0604020202020204" pitchFamily="34" charset="0"/>
              </a:rPr>
              <a:t>rights</a:t>
            </a:r>
          </a:p>
        </p:txBody>
      </p:sp>
      <p:sp>
        <p:nvSpPr>
          <p:cNvPr id="25" name="TextBox 24"/>
          <p:cNvSpPr txBox="1"/>
          <p:nvPr/>
        </p:nvSpPr>
        <p:spPr>
          <a:xfrm>
            <a:off x="6012160" y="3674971"/>
            <a:ext cx="1223412" cy="369332"/>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Migration</a:t>
            </a:r>
          </a:p>
        </p:txBody>
      </p:sp>
      <p:sp>
        <p:nvSpPr>
          <p:cNvPr id="26" name="TextBox 25"/>
          <p:cNvSpPr txBox="1"/>
          <p:nvPr/>
        </p:nvSpPr>
        <p:spPr>
          <a:xfrm>
            <a:off x="6012160" y="4437112"/>
            <a:ext cx="1826141" cy="646331"/>
          </a:xfrm>
          <a:prstGeom prst="rect">
            <a:avLst/>
          </a:prstGeom>
          <a:noFill/>
        </p:spPr>
        <p:txBody>
          <a:bodyPr wrap="none" rtlCol="0">
            <a:spAutoFit/>
          </a:bodyPr>
          <a:lstStyle/>
          <a:p>
            <a:r>
              <a:rPr lang="pt-BR" sz="1800" dirty="0">
                <a:solidFill>
                  <a:schemeClr val="bg1"/>
                </a:solidFill>
                <a:latin typeface="Arial" panose="020B0604020202020204" pitchFamily="34" charset="0"/>
                <a:cs typeface="Arial" panose="020B0604020202020204" pitchFamily="34" charset="0"/>
              </a:rPr>
              <a:t>EU as a global </a:t>
            </a:r>
            <a:endParaRPr lang="pt-BR" sz="1800" dirty="0" smtClean="0">
              <a:solidFill>
                <a:schemeClr val="bg1"/>
              </a:solidFill>
              <a:latin typeface="Arial" panose="020B0604020202020204" pitchFamily="34" charset="0"/>
              <a:cs typeface="Arial" panose="020B0604020202020204" pitchFamily="34" charset="0"/>
            </a:endParaRPr>
          </a:p>
          <a:p>
            <a:r>
              <a:rPr lang="pt-BR" sz="1800" dirty="0" smtClean="0">
                <a:solidFill>
                  <a:schemeClr val="bg1"/>
                </a:solidFill>
                <a:latin typeface="Arial" panose="020B0604020202020204" pitchFamily="34" charset="0"/>
                <a:cs typeface="Arial" panose="020B0604020202020204" pitchFamily="34" charset="0"/>
              </a:rPr>
              <a:t>actor</a:t>
            </a:r>
            <a:endParaRPr lang="pt-BR" sz="18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6012160" y="5382481"/>
            <a:ext cx="1505540" cy="646331"/>
          </a:xfrm>
          <a:prstGeom prst="rect">
            <a:avLst/>
          </a:prstGeom>
          <a:noFill/>
        </p:spPr>
        <p:txBody>
          <a:bodyPr wrap="none" rtlCol="0">
            <a:spAutoFit/>
          </a:bodyPr>
          <a:lstStyle/>
          <a:p>
            <a:r>
              <a:rPr lang="en-GB" sz="1800" dirty="0">
                <a:solidFill>
                  <a:schemeClr val="bg1"/>
                </a:solidFill>
                <a:latin typeface="Arial" panose="020B0604020202020204" pitchFamily="34" charset="0"/>
                <a:cs typeface="Arial" panose="020B0604020202020204" pitchFamily="34" charset="0"/>
              </a:rPr>
              <a:t>Democratic </a:t>
            </a:r>
            <a:endParaRPr lang="en-GB" sz="1800" dirty="0" smtClean="0">
              <a:solidFill>
                <a:schemeClr val="bg1"/>
              </a:solidFill>
              <a:latin typeface="Arial" panose="020B0604020202020204" pitchFamily="34" charset="0"/>
              <a:cs typeface="Arial" panose="020B0604020202020204" pitchFamily="34" charset="0"/>
            </a:endParaRPr>
          </a:p>
          <a:p>
            <a:r>
              <a:rPr lang="en-GB" sz="1800" dirty="0" smtClean="0">
                <a:solidFill>
                  <a:schemeClr val="bg1"/>
                </a:solidFill>
                <a:latin typeface="Arial" panose="020B0604020202020204" pitchFamily="34" charset="0"/>
                <a:cs typeface="Arial" panose="020B0604020202020204" pitchFamily="34" charset="0"/>
              </a:rPr>
              <a:t>change</a:t>
            </a:r>
            <a:endParaRPr lang="en-GB" sz="1800" dirty="0">
              <a:solidFill>
                <a:schemeClr val="bg1"/>
              </a:solidFill>
              <a:latin typeface="Arial" panose="020B0604020202020204" pitchFamily="34" charset="0"/>
              <a:cs typeface="Arial" panose="020B0604020202020204" pitchFamily="34" charset="0"/>
            </a:endParaRPr>
          </a:p>
        </p:txBody>
      </p:sp>
      <p:sp>
        <p:nvSpPr>
          <p:cNvPr id="2" name="Rectangle 1">
            <a:hlinkClick r:id="rId4" action="ppaction://hlinksldjump"/>
          </p:cNvPr>
          <p:cNvSpPr/>
          <p:nvPr/>
        </p:nvSpPr>
        <p:spPr>
          <a:xfrm>
            <a:off x="981445" y="168643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15" name="Rectangle 14">
            <a:hlinkClick r:id="rId5" action="ppaction://hlinksldjump"/>
          </p:cNvPr>
          <p:cNvSpPr/>
          <p:nvPr/>
        </p:nvSpPr>
        <p:spPr>
          <a:xfrm>
            <a:off x="997469" y="2491156"/>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16" name="Rectangle 15">
            <a:hlinkClick r:id="rId6" action="ppaction://hlinksldjump"/>
          </p:cNvPr>
          <p:cNvSpPr/>
          <p:nvPr/>
        </p:nvSpPr>
        <p:spPr>
          <a:xfrm>
            <a:off x="997469" y="3476239"/>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28" name="Rectangle 27">
            <a:hlinkClick r:id="rId7" action="ppaction://hlinksldjump"/>
          </p:cNvPr>
          <p:cNvSpPr/>
          <p:nvPr/>
        </p:nvSpPr>
        <p:spPr>
          <a:xfrm>
            <a:off x="980701" y="4414979"/>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29" name="Rectangle 28">
            <a:hlinkClick r:id="rId8" action="ppaction://hlinksldjump"/>
          </p:cNvPr>
          <p:cNvSpPr/>
          <p:nvPr/>
        </p:nvSpPr>
        <p:spPr>
          <a:xfrm>
            <a:off x="978712" y="5337282"/>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0" name="Rectangle 29">
            <a:hlinkClick r:id="rId9" action="ppaction://hlinksldjump"/>
          </p:cNvPr>
          <p:cNvSpPr/>
          <p:nvPr/>
        </p:nvSpPr>
        <p:spPr>
          <a:xfrm>
            <a:off x="5172406" y="1660158"/>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1" name="Rectangle 30">
            <a:hlinkClick r:id="rId10" action="ppaction://hlinksldjump"/>
          </p:cNvPr>
          <p:cNvSpPr/>
          <p:nvPr/>
        </p:nvSpPr>
        <p:spPr>
          <a:xfrm>
            <a:off x="5195294" y="256530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2" name="Rectangle 31">
            <a:hlinkClick r:id="rId11" action="ppaction://hlinksldjump"/>
          </p:cNvPr>
          <p:cNvSpPr/>
          <p:nvPr/>
        </p:nvSpPr>
        <p:spPr>
          <a:xfrm>
            <a:off x="5195294" y="348475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3" name="Rectangle 32">
            <a:hlinkClick r:id="rId12" action="ppaction://hlinksldjump"/>
          </p:cNvPr>
          <p:cNvSpPr/>
          <p:nvPr/>
        </p:nvSpPr>
        <p:spPr>
          <a:xfrm>
            <a:off x="5225204" y="442261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4" name="Rectangle 33">
            <a:hlinkClick r:id="rId13" action="ppaction://hlinksldjump"/>
          </p:cNvPr>
          <p:cNvSpPr/>
          <p:nvPr/>
        </p:nvSpPr>
        <p:spPr>
          <a:xfrm>
            <a:off x="5195294" y="533728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5" name="Rectangle 34">
            <a:hlinkClick r:id="rId14" action="ppaction://hlinksldjump"/>
          </p:cNvPr>
          <p:cNvSpPr/>
          <p:nvPr/>
        </p:nvSpPr>
        <p:spPr>
          <a:xfrm>
            <a:off x="6072408" y="6137921"/>
            <a:ext cx="3049114" cy="7200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1293402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JOBS, GROWTH, INVESTMENT</a:t>
            </a:r>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Tree>
    <p:extLst>
      <p:ext uri="{BB962C8B-B14F-4D97-AF65-F5344CB8AC3E}">
        <p14:creationId xmlns:p14="http://schemas.microsoft.com/office/powerpoint/2010/main" val="3108060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JOBS, GROWTH, INVESTMENT</a:t>
            </a:r>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pic>
        <p:nvPicPr>
          <p:cNvPr id="4" name="Picture 3">
            <a:hlinkClick r:id="rId5"/>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608" y="1863905"/>
            <a:ext cx="7796784" cy="4181295"/>
          </a:xfrm>
          <a:prstGeom prst="rect">
            <a:avLst/>
          </a:prstGeom>
        </p:spPr>
      </p:pic>
    </p:spTree>
    <p:extLst>
      <p:ext uri="{BB962C8B-B14F-4D97-AF65-F5344CB8AC3E}">
        <p14:creationId xmlns:p14="http://schemas.microsoft.com/office/powerpoint/2010/main" val="2452834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 y="1700809"/>
            <a:ext cx="49434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Jobs, Growth, Investment</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pic>
        <p:nvPicPr>
          <p:cNvPr id="1028" name="Picture 4" descr="U:\A2\Graphic Projects\INV - Investment Plan\201601-001 EFSI Package\Factsheets projects sectors\pictures_projects\860xNx860_mlc_aerienne_0003_vert.jpg.pagespeed.ic.DuolJ9q59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635" t="1804" r="10811" b="538"/>
          <a:stretch/>
        </p:blipFill>
        <p:spPr bwMode="auto">
          <a:xfrm>
            <a:off x="4716016" y="1628800"/>
            <a:ext cx="1360750" cy="13756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60" t="-1" r="7369" b="2227"/>
          <a:stretch/>
        </p:blipFill>
        <p:spPr bwMode="auto">
          <a:xfrm>
            <a:off x="6162254" y="1628802"/>
            <a:ext cx="1327800" cy="13756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57" r="10612"/>
          <a:stretch/>
        </p:blipFill>
        <p:spPr bwMode="auto">
          <a:xfrm>
            <a:off x="7597106" y="1628802"/>
            <a:ext cx="1327152" cy="1375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89" r="16157"/>
          <a:stretch/>
        </p:blipFill>
        <p:spPr bwMode="auto">
          <a:xfrm>
            <a:off x="4716017" y="3150092"/>
            <a:ext cx="1360750" cy="1375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96" r="22218"/>
          <a:stretch/>
        </p:blipFill>
        <p:spPr bwMode="auto">
          <a:xfrm>
            <a:off x="6174381" y="3150093"/>
            <a:ext cx="1315674" cy="13756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54" t="3089" r="9339" b="6309"/>
          <a:stretch/>
        </p:blipFill>
        <p:spPr bwMode="auto">
          <a:xfrm>
            <a:off x="7597106" y="3150092"/>
            <a:ext cx="1327152" cy="1375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16334" r="38180"/>
          <a:stretch/>
        </p:blipFill>
        <p:spPr bwMode="auto">
          <a:xfrm>
            <a:off x="4716017" y="4655829"/>
            <a:ext cx="1360750" cy="13756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4540"/>
          <a:stretch/>
        </p:blipFill>
        <p:spPr bwMode="auto">
          <a:xfrm>
            <a:off x="6174382" y="4655828"/>
            <a:ext cx="1315672" cy="13756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525" r="20159"/>
          <a:stretch/>
        </p:blipFill>
        <p:spPr bwMode="auto">
          <a:xfrm>
            <a:off x="7616141" y="4655829"/>
            <a:ext cx="1308117" cy="13756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16016" y="6139680"/>
            <a:ext cx="1141659" cy="215444"/>
          </a:xfrm>
          <a:prstGeom prst="rect">
            <a:avLst/>
          </a:prstGeom>
          <a:noFill/>
        </p:spPr>
        <p:txBody>
          <a:bodyPr wrap="none" rtlCol="0">
            <a:spAutoFit/>
          </a:bodyPr>
          <a:lstStyle/>
          <a:p>
            <a:r>
              <a:rPr lang="en-GB" sz="800" b="0" i="1" dirty="0" smtClean="0">
                <a:solidFill>
                  <a:schemeClr val="bg1">
                    <a:lumMod val="50000"/>
                  </a:schemeClr>
                </a:solidFill>
                <a:latin typeface="Arial" panose="020B0604020202020204" pitchFamily="34" charset="0"/>
                <a:cs typeface="Arial" panose="020B0604020202020204" pitchFamily="34" charset="0"/>
              </a:rPr>
              <a:t>Examples of projects</a:t>
            </a:r>
          </a:p>
        </p:txBody>
      </p:sp>
      <p:sp>
        <p:nvSpPr>
          <p:cNvPr id="10" name="TextBox 9"/>
          <p:cNvSpPr txBox="1"/>
          <p:nvPr/>
        </p:nvSpPr>
        <p:spPr>
          <a:xfrm>
            <a:off x="365372" y="1894414"/>
            <a:ext cx="1797824" cy="815608"/>
          </a:xfrm>
          <a:prstGeom prst="rect">
            <a:avLst/>
          </a:prstGeom>
          <a:noFill/>
        </p:spPr>
        <p:txBody>
          <a:bodyPr wrap="square" rtlCol="0">
            <a:spAutoFit/>
          </a:bodyPr>
          <a:lstStyle/>
          <a:p>
            <a:r>
              <a:rPr lang="en-GB" sz="2000" dirty="0" smtClean="0">
                <a:solidFill>
                  <a:srgbClr val="0070C0"/>
                </a:solidFill>
                <a:latin typeface="Arial" panose="020B0604020202020204" pitchFamily="34" charset="0"/>
                <a:cs typeface="Arial" panose="020B0604020202020204" pitchFamily="34" charset="0"/>
              </a:rPr>
              <a:t>324 </a:t>
            </a:r>
            <a:r>
              <a:rPr lang="en-GB" sz="1500" dirty="0" smtClean="0">
                <a:solidFill>
                  <a:schemeClr val="bg1">
                    <a:lumMod val="50000"/>
                  </a:schemeClr>
                </a:solidFill>
                <a:latin typeface="Arial" panose="020B0604020202020204" pitchFamily="34" charset="0"/>
                <a:cs typeface="Arial" panose="020B0604020202020204" pitchFamily="34" charset="0"/>
              </a:rPr>
              <a:t>projects financed by EFSI </a:t>
            </a:r>
            <a:r>
              <a:rPr lang="en-GB" sz="1200" dirty="0" smtClean="0">
                <a:solidFill>
                  <a:schemeClr val="bg1">
                    <a:lumMod val="50000"/>
                  </a:schemeClr>
                </a:solidFill>
                <a:latin typeface="Arial" panose="020B0604020202020204" pitchFamily="34" charset="0"/>
                <a:cs typeface="Arial" panose="020B0604020202020204" pitchFamily="34" charset="0"/>
              </a:rPr>
              <a:t>(September 2016)</a:t>
            </a:r>
          </a:p>
        </p:txBody>
      </p:sp>
      <p:sp>
        <p:nvSpPr>
          <p:cNvPr id="2" name="Action Button: Return 1">
            <a:hlinkClick r:id="rId13"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029215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4680520"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DIGITAL SINGLE MARKET</a:t>
            </a:r>
          </a:p>
        </p:txBody>
      </p:sp>
    </p:spTree>
    <p:extLst>
      <p:ext uri="{BB962C8B-B14F-4D97-AF65-F5344CB8AC3E}">
        <p14:creationId xmlns:p14="http://schemas.microsoft.com/office/powerpoint/2010/main" val="1249492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4680520"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DIGITAL SINGLE MARKET</a:t>
            </a:r>
          </a:p>
        </p:txBody>
      </p:sp>
      <p:pic>
        <p:nvPicPr>
          <p:cNvPr id="8"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5904" y="1952173"/>
            <a:ext cx="7632192" cy="409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576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535"/>
          <a:stretch/>
        </p:blipFill>
        <p:spPr>
          <a:xfrm>
            <a:off x="395536" y="2080396"/>
            <a:ext cx="8424934" cy="3508844"/>
          </a:xfrm>
          <a:prstGeom prst="rect">
            <a:avLst/>
          </a:prstGeom>
        </p:spPr>
      </p:pic>
      <p:sp>
        <p:nvSpPr>
          <p:cNvPr id="4" name="TextBox 3"/>
          <p:cNvSpPr txBox="1"/>
          <p:nvPr/>
        </p:nvSpPr>
        <p:spPr>
          <a:xfrm>
            <a:off x="0" y="980728"/>
            <a:ext cx="9144000" cy="369332"/>
          </a:xfrm>
          <a:prstGeom prst="rect">
            <a:avLst/>
          </a:prstGeom>
          <a:noFill/>
        </p:spPr>
        <p:txBody>
          <a:bodyPr wrap="square" rtlCol="0">
            <a:spAutoFit/>
          </a:bodyPr>
          <a:lstStyle/>
          <a:p>
            <a:pPr algn="ctr"/>
            <a:r>
              <a:rPr lang="en-US" sz="1800" dirty="0">
                <a:solidFill>
                  <a:schemeClr val="bg1">
                    <a:lumMod val="50000"/>
                  </a:schemeClr>
                </a:solidFill>
                <a:latin typeface="Arial" panose="020B0604020202020204" pitchFamily="34" charset="0"/>
                <a:cs typeface="Arial" panose="020B0604020202020204" pitchFamily="34" charset="0"/>
              </a:rPr>
              <a:t>MORE INTEGRATED NETWORKS, PRODUCTS AND SERVICES</a:t>
            </a:r>
            <a:endParaRPr lang="en-GB" sz="1800" dirty="0" err="1" smtClean="0">
              <a:solidFill>
                <a:schemeClr val="bg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611560" y="2401367"/>
            <a:ext cx="1736576" cy="338554"/>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cs typeface="Arial" panose="020B0604020202020204" pitchFamily="34" charset="0"/>
              </a:rPr>
              <a:t>Access</a:t>
            </a:r>
            <a:endParaRPr lang="en-GB" sz="1600" dirty="0" smtClean="0">
              <a:solidFill>
                <a:srgbClr val="1A3A81"/>
              </a:solidFill>
              <a:latin typeface="Arial" panose="020B0604020202020204" pitchFamily="34" charset="0"/>
              <a:cs typeface="Arial" panose="020B0604020202020204" pitchFamily="34" charset="0"/>
            </a:endParaRPr>
          </a:p>
        </p:txBody>
      </p:sp>
      <p:sp>
        <p:nvSpPr>
          <p:cNvPr id="5" name="TextBox 4"/>
          <p:cNvSpPr txBox="1"/>
          <p:nvPr/>
        </p:nvSpPr>
        <p:spPr>
          <a:xfrm>
            <a:off x="3455875" y="2368428"/>
            <a:ext cx="1692189" cy="338554"/>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cs typeface="Arial" panose="020B0604020202020204" pitchFamily="34" charset="0"/>
              </a:rPr>
              <a:t>Environment</a:t>
            </a:r>
            <a:endParaRPr lang="en-GB" sz="1600" dirty="0" smtClean="0">
              <a:solidFill>
                <a:srgbClr val="1A3A81"/>
              </a:solidFill>
              <a:latin typeface="Arial" panose="020B0604020202020204" pitchFamily="34" charset="0"/>
              <a:cs typeface="Arial" panose="020B0604020202020204" pitchFamily="34" charset="0"/>
            </a:endParaRPr>
          </a:p>
        </p:txBody>
      </p:sp>
      <p:sp>
        <p:nvSpPr>
          <p:cNvPr id="6" name="TextBox 5"/>
          <p:cNvSpPr txBox="1"/>
          <p:nvPr/>
        </p:nvSpPr>
        <p:spPr>
          <a:xfrm>
            <a:off x="6228184" y="2368428"/>
            <a:ext cx="1728192" cy="584775"/>
          </a:xfrm>
          <a:prstGeom prst="rect">
            <a:avLst/>
          </a:prstGeom>
          <a:noFill/>
        </p:spPr>
        <p:txBody>
          <a:bodyPr wrap="square" rtlCol="0">
            <a:spAutoFit/>
          </a:bodyPr>
          <a:lstStyle/>
          <a:p>
            <a:pPr algn="ctr"/>
            <a:r>
              <a:rPr lang="en-GB" sz="1600" dirty="0">
                <a:solidFill>
                  <a:srgbClr val="1A3A81"/>
                </a:solidFill>
                <a:latin typeface="Arial" panose="020B0604020202020204" pitchFamily="34" charset="0"/>
                <a:cs typeface="Arial" panose="020B0604020202020204" pitchFamily="34" charset="0"/>
              </a:rPr>
              <a:t>Economy and Society</a:t>
            </a:r>
            <a:endParaRPr lang="en-GB" sz="1600" dirty="0" smtClean="0">
              <a:solidFill>
                <a:srgbClr val="1A3A81"/>
              </a:solidFill>
              <a:latin typeface="Arial" panose="020B0604020202020204" pitchFamily="34" charset="0"/>
              <a:cs typeface="Arial" panose="020B0604020202020204" pitchFamily="34" charset="0"/>
            </a:endParaRPr>
          </a:p>
        </p:txBody>
      </p:sp>
      <p:sp>
        <p:nvSpPr>
          <p:cNvPr id="7" name="TextBox 6"/>
          <p:cNvSpPr txBox="1"/>
          <p:nvPr/>
        </p:nvSpPr>
        <p:spPr>
          <a:xfrm>
            <a:off x="6228184" y="2944492"/>
            <a:ext cx="1512168" cy="1200329"/>
          </a:xfrm>
          <a:prstGeom prst="rect">
            <a:avLst/>
          </a:prstGeom>
          <a:noFill/>
        </p:spPr>
        <p:txBody>
          <a:bodyPr wrap="square" rtlCol="0">
            <a:spAutoFit/>
          </a:bodyPr>
          <a:lstStyle/>
          <a:p>
            <a:r>
              <a:rPr lang="en-US" sz="1200" dirty="0">
                <a:solidFill>
                  <a:srgbClr val="6F6F6F"/>
                </a:solidFill>
                <a:latin typeface="Arial" panose="020B0604020202020204" pitchFamily="34" charset="0"/>
                <a:cs typeface="Arial" panose="020B0604020202020204" pitchFamily="34" charset="0"/>
              </a:rPr>
              <a:t>Data economy</a:t>
            </a:r>
          </a:p>
          <a:p>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Standards</a:t>
            </a:r>
            <a:endParaRPr lang="en-US" sz="1200" dirty="0">
              <a:solidFill>
                <a:srgbClr val="6F6F6F"/>
              </a:solidFill>
              <a:latin typeface="Arial" panose="020B0604020202020204" pitchFamily="34" charset="0"/>
              <a:cs typeface="Arial" panose="020B0604020202020204" pitchFamily="34" charset="0"/>
            </a:endParaRPr>
          </a:p>
          <a:p>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Skills and </a:t>
            </a:r>
          </a:p>
          <a:p>
            <a:r>
              <a:rPr lang="en-US" sz="1200" dirty="0" smtClean="0">
                <a:solidFill>
                  <a:srgbClr val="6F6F6F"/>
                </a:solidFill>
                <a:latin typeface="Arial" panose="020B0604020202020204" pitchFamily="34" charset="0"/>
                <a:cs typeface="Arial" panose="020B0604020202020204" pitchFamily="34" charset="0"/>
              </a:rPr>
              <a:t>e-government</a:t>
            </a:r>
            <a:endParaRPr lang="en-US" sz="1200" dirty="0">
              <a:solidFill>
                <a:srgbClr val="6F6F6F"/>
              </a:solidFill>
              <a:latin typeface="Arial" panose="020B0604020202020204" pitchFamily="34" charset="0"/>
              <a:cs typeface="Arial" panose="020B0604020202020204" pitchFamily="34" charset="0"/>
            </a:endParaRPr>
          </a:p>
        </p:txBody>
      </p:sp>
      <p:sp>
        <p:nvSpPr>
          <p:cNvPr id="8" name="TextBox 7"/>
          <p:cNvSpPr txBox="1"/>
          <p:nvPr/>
        </p:nvSpPr>
        <p:spPr>
          <a:xfrm>
            <a:off x="611560" y="2728468"/>
            <a:ext cx="1512168" cy="1384995"/>
          </a:xfrm>
          <a:prstGeom prst="rect">
            <a:avLst/>
          </a:prstGeom>
          <a:noFill/>
        </p:spPr>
        <p:txBody>
          <a:bodyPr wrap="square" rtlCol="0">
            <a:spAutoFit/>
          </a:bodyPr>
          <a:lstStyle/>
          <a:p>
            <a:r>
              <a:rPr lang="fr-BE" sz="1200" dirty="0">
                <a:solidFill>
                  <a:srgbClr val="6F6F6F"/>
                </a:solidFill>
                <a:latin typeface="Arial" panose="020B0604020202020204" pitchFamily="34" charset="0"/>
                <a:cs typeface="Arial" panose="020B0604020202020204" pitchFamily="34" charset="0"/>
              </a:rPr>
              <a:t>e-commerce </a:t>
            </a:r>
          </a:p>
          <a:p>
            <a:endParaRPr lang="fr-BE" sz="1200" dirty="0" smtClean="0">
              <a:solidFill>
                <a:srgbClr val="6F6F6F"/>
              </a:solidFill>
              <a:latin typeface="Arial" panose="020B0604020202020204" pitchFamily="34" charset="0"/>
              <a:cs typeface="Arial" panose="020B0604020202020204" pitchFamily="34" charset="0"/>
            </a:endParaRPr>
          </a:p>
          <a:p>
            <a:r>
              <a:rPr lang="fr-BE" sz="1200" dirty="0" err="1" smtClean="0">
                <a:solidFill>
                  <a:srgbClr val="6F6F6F"/>
                </a:solidFill>
                <a:latin typeface="Arial" panose="020B0604020202020204" pitchFamily="34" charset="0"/>
                <a:cs typeface="Arial" panose="020B0604020202020204" pitchFamily="34" charset="0"/>
              </a:rPr>
              <a:t>parcel</a:t>
            </a:r>
            <a:r>
              <a:rPr lang="fr-BE" sz="1200" dirty="0" smtClean="0">
                <a:solidFill>
                  <a:srgbClr val="6F6F6F"/>
                </a:solidFill>
                <a:latin typeface="Arial" panose="020B0604020202020204" pitchFamily="34" charset="0"/>
                <a:cs typeface="Arial" panose="020B0604020202020204" pitchFamily="34" charset="0"/>
              </a:rPr>
              <a:t> </a:t>
            </a:r>
            <a:r>
              <a:rPr lang="fr-BE" sz="1200" dirty="0" err="1">
                <a:solidFill>
                  <a:srgbClr val="6F6F6F"/>
                </a:solidFill>
                <a:latin typeface="Arial" panose="020B0604020202020204" pitchFamily="34" charset="0"/>
                <a:cs typeface="Arial" panose="020B0604020202020204" pitchFamily="34" charset="0"/>
              </a:rPr>
              <a:t>delivery</a:t>
            </a:r>
            <a:r>
              <a:rPr lang="fr-BE" sz="1200" dirty="0">
                <a:solidFill>
                  <a:srgbClr val="6F6F6F"/>
                </a:solidFill>
                <a:latin typeface="Arial" panose="020B0604020202020204" pitchFamily="34" charset="0"/>
                <a:cs typeface="Arial" panose="020B0604020202020204" pitchFamily="34" charset="0"/>
              </a:rPr>
              <a:t> </a:t>
            </a:r>
          </a:p>
          <a:p>
            <a:endParaRPr lang="fr-BE" sz="1200" dirty="0" smtClean="0">
              <a:solidFill>
                <a:srgbClr val="6F6F6F"/>
              </a:solidFill>
              <a:latin typeface="Arial" panose="020B0604020202020204" pitchFamily="34" charset="0"/>
              <a:cs typeface="Arial" panose="020B0604020202020204" pitchFamily="34" charset="0"/>
            </a:endParaRPr>
          </a:p>
          <a:p>
            <a:r>
              <a:rPr lang="fr-BE" sz="1200" dirty="0" err="1" smtClean="0">
                <a:solidFill>
                  <a:srgbClr val="6F6F6F"/>
                </a:solidFill>
                <a:latin typeface="Arial" panose="020B0604020202020204" pitchFamily="34" charset="0"/>
                <a:cs typeface="Arial" panose="020B0604020202020204" pitchFamily="34" charset="0"/>
              </a:rPr>
              <a:t>geo-blocking</a:t>
            </a:r>
            <a:r>
              <a:rPr lang="fr-BE" sz="1200" dirty="0" smtClean="0">
                <a:solidFill>
                  <a:srgbClr val="6F6F6F"/>
                </a:solidFill>
                <a:latin typeface="Arial" panose="020B0604020202020204" pitchFamily="34" charset="0"/>
                <a:cs typeface="Arial" panose="020B0604020202020204" pitchFamily="34" charset="0"/>
              </a:rPr>
              <a:t> </a:t>
            </a:r>
          </a:p>
          <a:p>
            <a:endParaRPr lang="fr-BE" sz="1200" dirty="0" smtClean="0">
              <a:solidFill>
                <a:srgbClr val="6F6F6F"/>
              </a:solidFill>
              <a:latin typeface="Arial" panose="020B0604020202020204" pitchFamily="34" charset="0"/>
              <a:cs typeface="Arial" panose="020B0604020202020204" pitchFamily="34" charset="0"/>
            </a:endParaRPr>
          </a:p>
          <a:p>
            <a:r>
              <a:rPr lang="fr-BE" sz="1200" dirty="0" smtClean="0">
                <a:solidFill>
                  <a:srgbClr val="6F6F6F"/>
                </a:solidFill>
                <a:latin typeface="Arial" panose="020B0604020202020204" pitchFamily="34" charset="0"/>
                <a:cs typeface="Arial" panose="020B0604020202020204" pitchFamily="34" charset="0"/>
              </a:rPr>
              <a:t>VAT</a:t>
            </a:r>
            <a:endParaRPr lang="fr-BE" sz="1200" dirty="0">
              <a:solidFill>
                <a:srgbClr val="6F6F6F"/>
              </a:solidFill>
              <a:latin typeface="Arial" panose="020B0604020202020204" pitchFamily="34" charset="0"/>
              <a:cs typeface="Arial" panose="020B0604020202020204" pitchFamily="34" charset="0"/>
            </a:endParaRPr>
          </a:p>
        </p:txBody>
      </p:sp>
      <p:sp>
        <p:nvSpPr>
          <p:cNvPr id="9" name="TextBox 8"/>
          <p:cNvSpPr txBox="1"/>
          <p:nvPr/>
        </p:nvSpPr>
        <p:spPr>
          <a:xfrm>
            <a:off x="3419872" y="2728468"/>
            <a:ext cx="1746195" cy="1569660"/>
          </a:xfrm>
          <a:prstGeom prst="rect">
            <a:avLst/>
          </a:prstGeom>
          <a:noFill/>
        </p:spPr>
        <p:txBody>
          <a:bodyPr wrap="square" rtlCol="0">
            <a:spAutoFit/>
          </a:bodyPr>
          <a:lstStyle/>
          <a:p>
            <a:r>
              <a:rPr lang="en-US" sz="1200" dirty="0">
                <a:solidFill>
                  <a:srgbClr val="6F6F6F"/>
                </a:solidFill>
                <a:latin typeface="Arial" panose="020B0604020202020204" pitchFamily="34" charset="0"/>
                <a:cs typeface="Arial" panose="020B0604020202020204" pitchFamily="34" charset="0"/>
              </a:rPr>
              <a:t>Telecoms and </a:t>
            </a:r>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media</a:t>
            </a:r>
            <a:endParaRPr lang="en-US" sz="1200" dirty="0">
              <a:solidFill>
                <a:srgbClr val="6F6F6F"/>
              </a:solidFill>
              <a:latin typeface="Arial" panose="020B0604020202020204" pitchFamily="34" charset="0"/>
              <a:cs typeface="Arial" panose="020B0604020202020204" pitchFamily="34" charset="0"/>
            </a:endParaRPr>
          </a:p>
          <a:p>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Online </a:t>
            </a:r>
            <a:r>
              <a:rPr lang="en-US" sz="1200" dirty="0">
                <a:solidFill>
                  <a:srgbClr val="6F6F6F"/>
                </a:solidFill>
                <a:latin typeface="Arial" panose="020B0604020202020204" pitchFamily="34" charset="0"/>
                <a:cs typeface="Arial" panose="020B0604020202020204" pitchFamily="34" charset="0"/>
              </a:rPr>
              <a:t>platforms</a:t>
            </a:r>
          </a:p>
          <a:p>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Security </a:t>
            </a:r>
            <a:r>
              <a:rPr lang="en-US" sz="1200" dirty="0">
                <a:solidFill>
                  <a:srgbClr val="6F6F6F"/>
                </a:solidFill>
                <a:latin typeface="Arial" panose="020B0604020202020204" pitchFamily="34" charset="0"/>
                <a:cs typeface="Arial" panose="020B0604020202020204" pitchFamily="34" charset="0"/>
              </a:rPr>
              <a:t>and </a:t>
            </a:r>
            <a:endParaRPr lang="en-US" sz="1200" dirty="0" smtClean="0">
              <a:solidFill>
                <a:srgbClr val="6F6F6F"/>
              </a:solidFill>
              <a:latin typeface="Arial" panose="020B0604020202020204" pitchFamily="34" charset="0"/>
              <a:cs typeface="Arial" panose="020B0604020202020204" pitchFamily="34" charset="0"/>
            </a:endParaRPr>
          </a:p>
          <a:p>
            <a:r>
              <a:rPr lang="en-US" sz="1200" dirty="0" smtClean="0">
                <a:solidFill>
                  <a:srgbClr val="6F6F6F"/>
                </a:solidFill>
                <a:latin typeface="Arial" panose="020B0604020202020204" pitchFamily="34" charset="0"/>
                <a:cs typeface="Arial" panose="020B0604020202020204" pitchFamily="34" charset="0"/>
              </a:rPr>
              <a:t>personal </a:t>
            </a:r>
          </a:p>
          <a:p>
            <a:r>
              <a:rPr lang="en-US" sz="1200" dirty="0" smtClean="0">
                <a:solidFill>
                  <a:srgbClr val="6F6F6F"/>
                </a:solidFill>
                <a:latin typeface="Arial" panose="020B0604020202020204" pitchFamily="34" charset="0"/>
                <a:cs typeface="Arial" panose="020B0604020202020204" pitchFamily="34" charset="0"/>
              </a:rPr>
              <a:t>data</a:t>
            </a:r>
            <a:endParaRPr lang="en-US" sz="1200" dirty="0">
              <a:solidFill>
                <a:srgbClr val="6F6F6F"/>
              </a:solidFill>
              <a:latin typeface="Arial" panose="020B0604020202020204" pitchFamily="34" charset="0"/>
              <a:cs typeface="Arial" panose="020B0604020202020204" pitchFamily="34" charset="0"/>
            </a:endParaRPr>
          </a:p>
        </p:txBody>
      </p:sp>
      <p:sp>
        <p:nvSpPr>
          <p:cNvPr id="10" name="TextBox 9"/>
          <p:cNvSpPr txBox="1"/>
          <p:nvPr/>
        </p:nvSpPr>
        <p:spPr>
          <a:xfrm>
            <a:off x="3059832" y="5127575"/>
            <a:ext cx="1872208" cy="461665"/>
          </a:xfrm>
          <a:prstGeom prst="rect">
            <a:avLst/>
          </a:prstGeom>
          <a:noFill/>
        </p:spPr>
        <p:txBody>
          <a:bodyPr wrap="square" rtlCol="0">
            <a:spAutoFit/>
          </a:bodyPr>
          <a:lstStyle/>
          <a:p>
            <a:pPr algn="ctr"/>
            <a:r>
              <a:rPr lang="en-GB" sz="2400" dirty="0">
                <a:solidFill>
                  <a:srgbClr val="1A3A81"/>
                </a:solidFill>
                <a:latin typeface="Arial" panose="020B0604020202020204" pitchFamily="34" charset="0"/>
                <a:cs typeface="Arial" panose="020B0604020202020204" pitchFamily="34" charset="0"/>
              </a:rPr>
              <a:t>Creating a </a:t>
            </a:r>
            <a:endParaRPr lang="en-GB" sz="2400" dirty="0" smtClean="0">
              <a:solidFill>
                <a:srgbClr val="1A3A81"/>
              </a:solidFill>
              <a:latin typeface="Arial" panose="020B0604020202020204" pitchFamily="34" charset="0"/>
              <a:cs typeface="Arial" panose="020B0604020202020204" pitchFamily="34" charset="0"/>
            </a:endParaRPr>
          </a:p>
        </p:txBody>
      </p:sp>
      <p:sp>
        <p:nvSpPr>
          <p:cNvPr id="12" name="Action Button: Return 11">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14476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77680"/>
            <a:ext cx="9144000" cy="1152128"/>
          </a:xfrm>
          <a:prstGeom prst="rect">
            <a:avLst/>
          </a:prstGeom>
          <a:solidFill>
            <a:srgbClr val="BCD5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6" name="Rectangle 5"/>
          <p:cNvSpPr/>
          <p:nvPr/>
        </p:nvSpPr>
        <p:spPr>
          <a:xfrm>
            <a:off x="0" y="3789040"/>
            <a:ext cx="9144000" cy="576064"/>
          </a:xfrm>
          <a:prstGeom prst="rect">
            <a:avLst/>
          </a:pr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rgbClr val="2D5EC1"/>
              </a:solidFill>
            </a:endParaRPr>
          </a:p>
        </p:txBody>
      </p:sp>
      <p:sp>
        <p:nvSpPr>
          <p:cNvPr id="5" name="Rectangle 4"/>
          <p:cNvSpPr/>
          <p:nvPr/>
        </p:nvSpPr>
        <p:spPr>
          <a:xfrm>
            <a:off x="0" y="2636912"/>
            <a:ext cx="9144000" cy="1152128"/>
          </a:xfrm>
          <a:prstGeom prst="rect">
            <a:avLst/>
          </a:prstGeom>
          <a:solidFill>
            <a:srgbClr val="D4EC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4" name="Rectangle 3"/>
          <p:cNvSpPr/>
          <p:nvPr/>
        </p:nvSpPr>
        <p:spPr>
          <a:xfrm>
            <a:off x="0" y="2060848"/>
            <a:ext cx="9144000" cy="576064"/>
          </a:xfrm>
          <a:prstGeom prst="rect">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rgbClr val="FBCD89"/>
              </a:solidFill>
            </a:endParaRPr>
          </a:p>
        </p:txBody>
      </p:sp>
      <p:sp>
        <p:nvSpPr>
          <p:cNvPr id="2"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In this presentation…</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060848"/>
            <a:ext cx="8229600" cy="3633788"/>
          </a:xfrm>
        </p:spPr>
        <p:txBody>
          <a:bodyPr/>
          <a:lstStyle/>
          <a:p>
            <a:pPr marL="0" indent="0">
              <a:buNone/>
            </a:pPr>
            <a:r>
              <a:rPr lang="en-GB" sz="2800" i="0" dirty="0" smtClean="0">
                <a:solidFill>
                  <a:schemeClr val="bg1"/>
                </a:solidFill>
                <a:latin typeface="Arial" panose="020B0604020202020204" pitchFamily="34" charset="0"/>
                <a:cs typeface="Arial" panose="020B0604020202020204" pitchFamily="34" charset="0"/>
              </a:rPr>
              <a:t>European Commission</a:t>
            </a:r>
          </a:p>
          <a:p>
            <a:pPr lvl="1">
              <a:lnSpc>
                <a:spcPct val="150000"/>
              </a:lnSpc>
            </a:pPr>
            <a:r>
              <a:rPr lang="en-GB" sz="2400" b="0" dirty="0" smtClean="0">
                <a:latin typeface="Arial" panose="020B0604020202020204" pitchFamily="34" charset="0"/>
                <a:cs typeface="Arial" panose="020B0604020202020204" pitchFamily="34" charset="0"/>
              </a:rPr>
              <a:t>How it works</a:t>
            </a:r>
          </a:p>
          <a:p>
            <a:pPr lvl="1">
              <a:lnSpc>
                <a:spcPct val="150000"/>
              </a:lnSpc>
            </a:pPr>
            <a:r>
              <a:rPr lang="en-GB" sz="2400" b="0" dirty="0" smtClean="0">
                <a:latin typeface="Arial" panose="020B0604020202020204" pitchFamily="34" charset="0"/>
                <a:cs typeface="Arial" panose="020B0604020202020204" pitchFamily="34" charset="0"/>
              </a:rPr>
              <a:t>4 main roles</a:t>
            </a:r>
          </a:p>
          <a:p>
            <a:pPr marL="0" indent="0">
              <a:buNone/>
            </a:pPr>
            <a:r>
              <a:rPr lang="en-GB" sz="2800" i="0" dirty="0" smtClean="0">
                <a:solidFill>
                  <a:schemeClr val="bg1"/>
                </a:solidFill>
                <a:latin typeface="Arial" panose="020B0604020202020204" pitchFamily="34" charset="0"/>
                <a:cs typeface="Arial" panose="020B0604020202020204" pitchFamily="34" charset="0"/>
              </a:rPr>
              <a:t>The </a:t>
            </a:r>
            <a:r>
              <a:rPr lang="en-GB" sz="2800" i="0" dirty="0" err="1" smtClean="0">
                <a:solidFill>
                  <a:schemeClr val="bg1"/>
                </a:solidFill>
                <a:latin typeface="Arial" panose="020B0604020202020204" pitchFamily="34" charset="0"/>
                <a:cs typeface="Arial" panose="020B0604020202020204" pitchFamily="34" charset="0"/>
              </a:rPr>
              <a:t>Juncker</a:t>
            </a:r>
            <a:r>
              <a:rPr lang="en-GB" sz="2800" i="0" dirty="0" smtClean="0">
                <a:solidFill>
                  <a:schemeClr val="bg1"/>
                </a:solidFill>
                <a:latin typeface="Arial" panose="020B0604020202020204" pitchFamily="34" charset="0"/>
                <a:cs typeface="Arial" panose="020B0604020202020204" pitchFamily="34" charset="0"/>
              </a:rPr>
              <a:t> Commission</a:t>
            </a:r>
          </a:p>
          <a:p>
            <a:pPr lvl="1">
              <a:lnSpc>
                <a:spcPct val="150000"/>
              </a:lnSpc>
            </a:pPr>
            <a:r>
              <a:rPr lang="en-GB" sz="2400" b="0" dirty="0" smtClean="0">
                <a:latin typeface="Arial" panose="020B0604020202020204" pitchFamily="34" charset="0"/>
                <a:cs typeface="Arial" panose="020B0604020202020204" pitchFamily="34" charset="0"/>
              </a:rPr>
              <a:t>Election process</a:t>
            </a:r>
          </a:p>
          <a:p>
            <a:pPr lvl="1">
              <a:lnSpc>
                <a:spcPct val="150000"/>
              </a:lnSpc>
            </a:pPr>
            <a:r>
              <a:rPr lang="en-GB" sz="2400" b="0" dirty="0" smtClean="0">
                <a:latin typeface="Arial" panose="020B0604020202020204" pitchFamily="34" charset="0"/>
                <a:cs typeface="Arial" panose="020B0604020202020204" pitchFamily="34" charset="0"/>
              </a:rPr>
              <a:t>10 priorities</a:t>
            </a:r>
          </a:p>
        </p:txBody>
      </p:sp>
    </p:spTree>
    <p:extLst>
      <p:ext uri="{BB962C8B-B14F-4D97-AF65-F5344CB8AC3E}">
        <p14:creationId xmlns:p14="http://schemas.microsoft.com/office/powerpoint/2010/main" val="1570865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61453"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ENERGY UNION </a:t>
            </a:r>
            <a:r>
              <a:rPr lang="en-GB" sz="2600" kern="0" dirty="0" smtClean="0">
                <a:solidFill>
                  <a:schemeClr val="bg1"/>
                </a:solidFill>
                <a:latin typeface="Arial" panose="020B0604020202020204" pitchFamily="34" charset="0"/>
                <a:cs typeface="Arial" panose="020B0604020202020204" pitchFamily="34" charset="0"/>
              </a:rPr>
              <a:t>AND CLIMATE</a:t>
            </a:r>
            <a:endParaRPr lang="en-GB" sz="2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877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61453"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ENERGY UNION </a:t>
            </a:r>
            <a:r>
              <a:rPr lang="en-GB" sz="2600" kern="0" dirty="0" smtClean="0">
                <a:solidFill>
                  <a:schemeClr val="bg1"/>
                </a:solidFill>
                <a:latin typeface="Arial" panose="020B0604020202020204" pitchFamily="34" charset="0"/>
                <a:cs typeface="Arial" panose="020B0604020202020204" pitchFamily="34" charset="0"/>
              </a:rPr>
              <a:t>AND CLIMATE</a:t>
            </a:r>
            <a:endParaRPr lang="en-GB" sz="2600" kern="0" dirty="0">
              <a:solidFill>
                <a:schemeClr val="bg1"/>
              </a:solidFill>
              <a:latin typeface="Arial" panose="020B0604020202020204" pitchFamily="34" charset="0"/>
              <a:cs typeface="Arial" panose="020B0604020202020204" pitchFamily="34" charset="0"/>
            </a:endParaRPr>
          </a:p>
        </p:txBody>
      </p:sp>
      <p:pic>
        <p:nvPicPr>
          <p:cNvPr id="12" name="Picture 3">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5904" y="1952173"/>
            <a:ext cx="7632192" cy="409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842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295" y="1988840"/>
            <a:ext cx="6652501" cy="3681637"/>
          </a:xfrm>
          <a:prstGeom prst="rect">
            <a:avLst/>
          </a:prstGeom>
        </p:spPr>
      </p:pic>
      <p:sp>
        <p:nvSpPr>
          <p:cNvPr id="4" name="TextBox 3"/>
          <p:cNvSpPr txBox="1"/>
          <p:nvPr/>
        </p:nvSpPr>
        <p:spPr>
          <a:xfrm>
            <a:off x="0" y="980728"/>
            <a:ext cx="9144000" cy="369332"/>
          </a:xfrm>
          <a:prstGeom prst="rect">
            <a:avLst/>
          </a:prstGeom>
          <a:noFill/>
        </p:spPr>
        <p:txBody>
          <a:bodyPr wrap="square" rtlCol="0">
            <a:spAutoFit/>
          </a:bodyPr>
          <a:lstStyle/>
          <a:p>
            <a:pPr algn="ctr"/>
            <a:r>
              <a:rPr lang="fr-BE" sz="1800" dirty="0" smtClean="0">
                <a:solidFill>
                  <a:schemeClr val="bg1">
                    <a:lumMod val="50000"/>
                  </a:schemeClr>
                </a:solidFill>
                <a:latin typeface="Arial" panose="020B0604020202020204" pitchFamily="34" charset="0"/>
                <a:cs typeface="Arial" panose="020B0604020202020204" pitchFamily="34" charset="0"/>
              </a:rPr>
              <a:t>AN AMBITIOUS CLIMATE POLICY BY 2030</a:t>
            </a:r>
            <a:endParaRPr lang="en-GB" sz="1800" dirty="0" err="1" smtClean="0">
              <a:solidFill>
                <a:schemeClr val="bg1">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1259632" y="1556792"/>
            <a:ext cx="6591869" cy="307777"/>
          </a:xfrm>
          <a:prstGeom prst="rect">
            <a:avLst/>
          </a:prstGeom>
          <a:solidFill>
            <a:schemeClr val="bg1">
              <a:lumMod val="95000"/>
            </a:schemeClr>
          </a:solidFill>
        </p:spPr>
        <p:txBody>
          <a:bodyPr wrap="square" rtlCol="0">
            <a:spAutoFit/>
          </a:bodyPr>
          <a:lstStyle/>
          <a:p>
            <a:r>
              <a:rPr lang="fr-BE" sz="1400" dirty="0" smtClean="0">
                <a:solidFill>
                  <a:schemeClr val="bg1">
                    <a:lumMod val="50000"/>
                  </a:schemeClr>
                </a:solidFill>
                <a:latin typeface="Arial" panose="020B0604020202020204" pitchFamily="34" charset="0"/>
                <a:cs typeface="Arial" panose="020B0604020202020204" pitchFamily="34" charset="0"/>
              </a:rPr>
              <a:t>CUT GREENHOUSE GAS EMISSIONS BY AT LEAST </a:t>
            </a:r>
            <a:r>
              <a:rPr lang="fr-BE" sz="1400" dirty="0" smtClean="0">
                <a:solidFill>
                  <a:srgbClr val="3F85C1"/>
                </a:solidFill>
                <a:latin typeface="Arial" panose="020B0604020202020204" pitchFamily="34" charset="0"/>
                <a:cs typeface="Arial" panose="020B0604020202020204" pitchFamily="34" charset="0"/>
              </a:rPr>
              <a:t>40%</a:t>
            </a:r>
            <a:endParaRPr lang="en-GB" sz="1400" dirty="0" err="1" smtClean="0">
              <a:solidFill>
                <a:srgbClr val="3F85C1"/>
              </a:solidFill>
              <a:latin typeface="Arial" panose="020B0604020202020204" pitchFamily="34" charset="0"/>
              <a:cs typeface="Arial" panose="020B0604020202020204" pitchFamily="34" charset="0"/>
            </a:endParaRPr>
          </a:p>
        </p:txBody>
      </p:sp>
      <p:sp>
        <p:nvSpPr>
          <p:cNvPr id="6" name="TextBox 5"/>
          <p:cNvSpPr txBox="1"/>
          <p:nvPr/>
        </p:nvSpPr>
        <p:spPr>
          <a:xfrm>
            <a:off x="1259632" y="2924944"/>
            <a:ext cx="6591869" cy="307777"/>
          </a:xfrm>
          <a:prstGeom prst="rect">
            <a:avLst/>
          </a:prstGeom>
          <a:solidFill>
            <a:schemeClr val="bg1">
              <a:lumMod val="95000"/>
            </a:schemeClr>
          </a:solidFill>
        </p:spPr>
        <p:txBody>
          <a:bodyPr wrap="square" rtlCol="0">
            <a:spAutoFit/>
          </a:bodyPr>
          <a:lstStyle/>
          <a:p>
            <a:r>
              <a:rPr lang="fr-BE" sz="1400" dirty="0" smtClean="0">
                <a:solidFill>
                  <a:schemeClr val="bg1">
                    <a:lumMod val="50000"/>
                  </a:schemeClr>
                </a:solidFill>
                <a:latin typeface="Arial" panose="020B0604020202020204" pitchFamily="34" charset="0"/>
                <a:cs typeface="Arial" panose="020B0604020202020204" pitchFamily="34" charset="0"/>
              </a:rPr>
              <a:t>INCREASE THE SHARE OF THE RENEWABLE IN THE ENERGY MIX TO </a:t>
            </a:r>
            <a:r>
              <a:rPr lang="fr-BE" sz="1400" dirty="0" smtClean="0">
                <a:solidFill>
                  <a:srgbClr val="3F85C1"/>
                </a:solidFill>
                <a:latin typeface="Arial" panose="020B0604020202020204" pitchFamily="34" charset="0"/>
                <a:cs typeface="Arial" panose="020B0604020202020204" pitchFamily="34" charset="0"/>
              </a:rPr>
              <a:t>27%</a:t>
            </a:r>
            <a:endParaRPr lang="en-GB" sz="1400" dirty="0" err="1" smtClean="0">
              <a:solidFill>
                <a:srgbClr val="3F85C1"/>
              </a:solidFill>
              <a:latin typeface="Arial" panose="020B0604020202020204" pitchFamily="34" charset="0"/>
              <a:cs typeface="Arial" panose="020B0604020202020204" pitchFamily="34" charset="0"/>
            </a:endParaRPr>
          </a:p>
        </p:txBody>
      </p:sp>
      <p:sp>
        <p:nvSpPr>
          <p:cNvPr id="7" name="TextBox 6"/>
          <p:cNvSpPr txBox="1"/>
          <p:nvPr/>
        </p:nvSpPr>
        <p:spPr>
          <a:xfrm>
            <a:off x="1259632" y="4509120"/>
            <a:ext cx="6591869" cy="307777"/>
          </a:xfrm>
          <a:prstGeom prst="rect">
            <a:avLst/>
          </a:prstGeom>
          <a:solidFill>
            <a:schemeClr val="bg1">
              <a:lumMod val="95000"/>
            </a:schemeClr>
          </a:solidFill>
        </p:spPr>
        <p:txBody>
          <a:bodyPr wrap="square" rtlCol="0">
            <a:spAutoFit/>
          </a:bodyPr>
          <a:lstStyle/>
          <a:p>
            <a:r>
              <a:rPr lang="fr-BE" sz="1400" dirty="0" smtClean="0">
                <a:solidFill>
                  <a:schemeClr val="bg1">
                    <a:lumMod val="50000"/>
                  </a:schemeClr>
                </a:solidFill>
                <a:latin typeface="Arial" panose="020B0604020202020204" pitchFamily="34" charset="0"/>
                <a:cs typeface="Arial" panose="020B0604020202020204" pitchFamily="34" charset="0"/>
              </a:rPr>
              <a:t>IMPROVE ENERGY EFFICIENCY BY AT LEAST  </a:t>
            </a:r>
            <a:r>
              <a:rPr lang="fr-BE" sz="1400" dirty="0" smtClean="0">
                <a:solidFill>
                  <a:srgbClr val="3F85C1"/>
                </a:solidFill>
                <a:latin typeface="Arial" panose="020B0604020202020204" pitchFamily="34" charset="0"/>
                <a:cs typeface="Arial" panose="020B0604020202020204" pitchFamily="34" charset="0"/>
              </a:rPr>
              <a:t>27%</a:t>
            </a:r>
            <a:endParaRPr lang="en-GB" sz="1400" dirty="0" err="1" smtClean="0">
              <a:solidFill>
                <a:srgbClr val="3F85C1"/>
              </a:solidFill>
              <a:latin typeface="Arial" panose="020B0604020202020204" pitchFamily="34" charset="0"/>
              <a:cs typeface="Arial" panose="020B0604020202020204" pitchFamily="34" charset="0"/>
            </a:endParaRPr>
          </a:p>
        </p:txBody>
      </p:sp>
      <p:sp>
        <p:nvSpPr>
          <p:cNvPr id="8" name="TextBox 7"/>
          <p:cNvSpPr txBox="1"/>
          <p:nvPr/>
        </p:nvSpPr>
        <p:spPr>
          <a:xfrm>
            <a:off x="5508104" y="5661248"/>
            <a:ext cx="2383986" cy="215444"/>
          </a:xfrm>
          <a:prstGeom prst="rect">
            <a:avLst/>
          </a:prstGeom>
          <a:noFill/>
        </p:spPr>
        <p:txBody>
          <a:bodyPr wrap="none" rtlCol="0">
            <a:spAutoFit/>
          </a:bodyPr>
          <a:lstStyle/>
          <a:p>
            <a:r>
              <a:rPr lang="fr-BE" sz="800" b="0" i="1" dirty="0" smtClean="0">
                <a:solidFill>
                  <a:schemeClr val="bg1">
                    <a:lumMod val="50000"/>
                  </a:schemeClr>
                </a:solidFill>
                <a:latin typeface="Arial" panose="020B0604020202020204" pitchFamily="34" charset="0"/>
                <a:cs typeface="Arial" panose="020B0604020202020204" pitchFamily="34" charset="0"/>
              </a:rPr>
              <a:t>(</a:t>
            </a:r>
            <a:r>
              <a:rPr lang="fr-BE" sz="800" b="0" i="1" dirty="0" err="1" smtClean="0">
                <a:solidFill>
                  <a:schemeClr val="bg1">
                    <a:lumMod val="50000"/>
                  </a:schemeClr>
                </a:solidFill>
                <a:latin typeface="Arial" panose="020B0604020202020204" pitchFamily="34" charset="0"/>
                <a:cs typeface="Arial" panose="020B0604020202020204" pitchFamily="34" charset="0"/>
              </a:rPr>
              <a:t>Compared</a:t>
            </a:r>
            <a:r>
              <a:rPr lang="fr-BE" sz="800" b="0" i="1" dirty="0" smtClean="0">
                <a:solidFill>
                  <a:schemeClr val="bg1">
                    <a:lumMod val="50000"/>
                  </a:schemeClr>
                </a:solidFill>
                <a:latin typeface="Arial" panose="020B0604020202020204" pitchFamily="34" charset="0"/>
                <a:cs typeface="Arial" panose="020B0604020202020204" pitchFamily="34" charset="0"/>
              </a:rPr>
              <a:t> to the "Business-as-</a:t>
            </a:r>
            <a:r>
              <a:rPr lang="fr-BE" sz="800" b="0" i="1" dirty="0" err="1" smtClean="0">
                <a:solidFill>
                  <a:schemeClr val="bg1">
                    <a:lumMod val="50000"/>
                  </a:schemeClr>
                </a:solidFill>
                <a:latin typeface="Arial" panose="020B0604020202020204" pitchFamily="34" charset="0"/>
                <a:cs typeface="Arial" panose="020B0604020202020204" pitchFamily="34" charset="0"/>
              </a:rPr>
              <a:t>usual</a:t>
            </a:r>
            <a:r>
              <a:rPr lang="fr-BE" sz="800" b="0" i="1" dirty="0" smtClean="0">
                <a:solidFill>
                  <a:schemeClr val="bg1">
                    <a:lumMod val="50000"/>
                  </a:schemeClr>
                </a:solidFill>
                <a:latin typeface="Arial" panose="020B0604020202020204" pitchFamily="34" charset="0"/>
                <a:cs typeface="Arial" panose="020B0604020202020204" pitchFamily="34" charset="0"/>
              </a:rPr>
              <a:t>" scenario)</a:t>
            </a:r>
            <a:endParaRPr lang="en-GB" sz="800" b="0" i="1"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Action Button: Return 9">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666760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INTERNAL MARKET</a:t>
            </a:r>
          </a:p>
        </p:txBody>
      </p:sp>
    </p:spTree>
    <p:extLst>
      <p:ext uri="{BB962C8B-B14F-4D97-AF65-F5344CB8AC3E}">
        <p14:creationId xmlns:p14="http://schemas.microsoft.com/office/powerpoint/2010/main" val="105153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INTERNAL MARKET</a:t>
            </a:r>
          </a:p>
        </p:txBody>
      </p:sp>
      <p:pic>
        <p:nvPicPr>
          <p:cNvPr id="10"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5904" y="1952173"/>
            <a:ext cx="7632192" cy="410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941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21" y="1903071"/>
            <a:ext cx="7946152" cy="3819152"/>
          </a:xfrm>
          <a:prstGeom prst="rect">
            <a:avLst/>
          </a:prstGeom>
        </p:spPr>
      </p:pic>
      <p:sp>
        <p:nvSpPr>
          <p:cNvPr id="5" name="TextBox 4"/>
          <p:cNvSpPr txBox="1"/>
          <p:nvPr/>
        </p:nvSpPr>
        <p:spPr>
          <a:xfrm>
            <a:off x="2627784" y="1556792"/>
            <a:ext cx="2232248" cy="276999"/>
          </a:xfrm>
          <a:prstGeom prst="rect">
            <a:avLst/>
          </a:prstGeom>
          <a:noFill/>
        </p:spPr>
        <p:txBody>
          <a:bodyPr wrap="square" rtlCol="0">
            <a:spAutoFit/>
          </a:bodyPr>
          <a:lstStyle/>
          <a:p>
            <a:r>
              <a:rPr lang="fr-BE" sz="1200" dirty="0" err="1">
                <a:solidFill>
                  <a:srgbClr val="6F6F6F"/>
                </a:solidFill>
                <a:latin typeface="Arial" panose="020B0604020202020204" pitchFamily="34" charset="0"/>
                <a:cs typeface="Arial" panose="020B0604020202020204" pitchFamily="34" charset="0"/>
              </a:rPr>
              <a:t>Improve</a:t>
            </a:r>
            <a:r>
              <a:rPr lang="fr-BE" sz="1200" dirty="0">
                <a:solidFill>
                  <a:srgbClr val="6F6F6F"/>
                </a:solidFill>
                <a:latin typeface="Arial" panose="020B0604020202020204" pitchFamily="34" charset="0"/>
                <a:cs typeface="Arial" panose="020B0604020202020204" pitchFamily="34" charset="0"/>
              </a:rPr>
              <a:t> </a:t>
            </a:r>
            <a:r>
              <a:rPr lang="fr-BE" sz="1200" dirty="0" err="1">
                <a:solidFill>
                  <a:srgbClr val="6F6F6F"/>
                </a:solidFill>
                <a:latin typeface="Arial" panose="020B0604020202020204" pitchFamily="34" charset="0"/>
                <a:cs typeface="Arial" panose="020B0604020202020204" pitchFamily="34" charset="0"/>
              </a:rPr>
              <a:t>funding</a:t>
            </a:r>
            <a:r>
              <a:rPr lang="fr-BE" sz="1200" dirty="0">
                <a:solidFill>
                  <a:srgbClr val="6F6F6F"/>
                </a:solidFill>
                <a:latin typeface="Arial" panose="020B0604020202020204" pitchFamily="34" charset="0"/>
                <a:cs typeface="Arial" panose="020B0604020202020204" pitchFamily="34" charset="0"/>
              </a:rPr>
              <a:t> for </a:t>
            </a:r>
            <a:r>
              <a:rPr lang="fr-BE" sz="1200" dirty="0" err="1">
                <a:solidFill>
                  <a:srgbClr val="6F6F6F"/>
                </a:solidFill>
                <a:latin typeface="Arial" panose="020B0604020202020204" pitchFamily="34" charset="0"/>
                <a:cs typeface="Arial" panose="020B0604020202020204" pitchFamily="34" charset="0"/>
              </a:rPr>
              <a:t>SMEs</a:t>
            </a:r>
            <a:endParaRPr lang="fr-BE" sz="1200" dirty="0">
              <a:solidFill>
                <a:srgbClr val="6F6F6F"/>
              </a:solidFill>
              <a:latin typeface="Arial" panose="020B0604020202020204" pitchFamily="34" charset="0"/>
              <a:cs typeface="Arial" panose="020B0604020202020204" pitchFamily="34" charset="0"/>
            </a:endParaRPr>
          </a:p>
        </p:txBody>
      </p:sp>
      <p:sp>
        <p:nvSpPr>
          <p:cNvPr id="6" name="TextBox 5"/>
          <p:cNvSpPr txBox="1"/>
          <p:nvPr/>
        </p:nvSpPr>
        <p:spPr>
          <a:xfrm>
            <a:off x="874321" y="4810431"/>
            <a:ext cx="2167583" cy="646331"/>
          </a:xfrm>
          <a:prstGeom prst="rect">
            <a:avLst/>
          </a:prstGeom>
          <a:noFill/>
        </p:spPr>
        <p:txBody>
          <a:bodyPr wrap="square" rtlCol="0">
            <a:spAutoFit/>
          </a:bodyPr>
          <a:lstStyle/>
          <a:p>
            <a:pPr algn="ctr"/>
            <a:r>
              <a:rPr lang="en-GB" sz="1200" dirty="0">
                <a:solidFill>
                  <a:srgbClr val="6F6F6F"/>
                </a:solidFill>
                <a:latin typeface="Arial" panose="020B0604020202020204" pitchFamily="34" charset="0"/>
                <a:cs typeface="Arial" panose="020B0604020202020204" pitchFamily="34" charset="0"/>
              </a:rPr>
              <a:t>Complement bank financing with other sources of capital</a:t>
            </a:r>
            <a:endParaRPr lang="fr-BE" sz="1200" dirty="0">
              <a:solidFill>
                <a:srgbClr val="6F6F6F"/>
              </a:solidFill>
              <a:latin typeface="Arial" panose="020B0604020202020204" pitchFamily="34" charset="0"/>
              <a:cs typeface="Arial" panose="020B0604020202020204" pitchFamily="34" charset="0"/>
            </a:endParaRPr>
          </a:p>
        </p:txBody>
      </p:sp>
      <p:sp>
        <p:nvSpPr>
          <p:cNvPr id="7" name="TextBox 6"/>
          <p:cNvSpPr txBox="1"/>
          <p:nvPr/>
        </p:nvSpPr>
        <p:spPr>
          <a:xfrm>
            <a:off x="4860032" y="2049813"/>
            <a:ext cx="2448271" cy="461665"/>
          </a:xfrm>
          <a:prstGeom prst="rect">
            <a:avLst/>
          </a:prstGeom>
          <a:noFill/>
        </p:spPr>
        <p:txBody>
          <a:bodyPr wrap="square" rtlCol="0">
            <a:spAutoFit/>
          </a:bodyPr>
          <a:lstStyle/>
          <a:p>
            <a:pPr algn="ctr"/>
            <a:r>
              <a:rPr lang="en-GB" sz="1200" dirty="0">
                <a:solidFill>
                  <a:srgbClr val="6F6F6F"/>
                </a:solidFill>
                <a:latin typeface="Arial" panose="020B0604020202020204" pitchFamily="34" charset="0"/>
                <a:cs typeface="Arial" panose="020B0604020202020204" pitchFamily="34" charset="0"/>
              </a:rPr>
              <a:t>Offer businesses a greater choice of funding at lower cost</a:t>
            </a:r>
            <a:endParaRPr lang="fr-BE" sz="1200" dirty="0">
              <a:solidFill>
                <a:srgbClr val="6F6F6F"/>
              </a:solidFill>
              <a:latin typeface="Arial" panose="020B0604020202020204" pitchFamily="34" charset="0"/>
              <a:cs typeface="Arial" panose="020B0604020202020204" pitchFamily="34" charset="0"/>
            </a:endParaRPr>
          </a:p>
        </p:txBody>
      </p:sp>
      <p:sp>
        <p:nvSpPr>
          <p:cNvPr id="8" name="TextBox 7"/>
          <p:cNvSpPr txBox="1"/>
          <p:nvPr/>
        </p:nvSpPr>
        <p:spPr>
          <a:xfrm>
            <a:off x="3635896" y="5750205"/>
            <a:ext cx="1872207" cy="461665"/>
          </a:xfrm>
          <a:prstGeom prst="rect">
            <a:avLst/>
          </a:prstGeom>
          <a:noFill/>
        </p:spPr>
        <p:txBody>
          <a:bodyPr wrap="square" rtlCol="0">
            <a:spAutoFit/>
          </a:bodyPr>
          <a:lstStyle/>
          <a:p>
            <a:pPr algn="ctr"/>
            <a:r>
              <a:rPr lang="en-GB" sz="1200" dirty="0">
                <a:solidFill>
                  <a:schemeClr val="bg1">
                    <a:lumMod val="50000"/>
                  </a:schemeClr>
                </a:solidFill>
                <a:latin typeface="Arial" panose="020B0604020202020204" pitchFamily="34" charset="0"/>
                <a:cs typeface="Arial" panose="020B0604020202020204" pitchFamily="34" charset="0"/>
              </a:rPr>
              <a:t>Give savers more investment choices</a:t>
            </a:r>
            <a:endParaRPr lang="fr-BE" sz="12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6768050" y="5343599"/>
            <a:ext cx="2088232" cy="461665"/>
          </a:xfrm>
          <a:prstGeom prst="rect">
            <a:avLst/>
          </a:prstGeom>
          <a:noFill/>
        </p:spPr>
        <p:txBody>
          <a:bodyPr wrap="square" rtlCol="0">
            <a:spAutoFit/>
          </a:bodyPr>
          <a:lstStyle/>
          <a:p>
            <a:pPr algn="ctr"/>
            <a:r>
              <a:rPr lang="fr-BE" sz="1200" dirty="0" err="1" smtClean="0">
                <a:solidFill>
                  <a:srgbClr val="6F6F6F"/>
                </a:solidFill>
                <a:latin typeface="Arial" panose="020B0604020202020204" pitchFamily="34" charset="0"/>
                <a:cs typeface="Arial" panose="020B0604020202020204" pitchFamily="34" charset="0"/>
              </a:rPr>
              <a:t>Remove</a:t>
            </a:r>
            <a:r>
              <a:rPr lang="fr-BE" sz="1200" dirty="0" smtClean="0">
                <a:solidFill>
                  <a:srgbClr val="6F6F6F"/>
                </a:solidFill>
                <a:latin typeface="Arial" panose="020B0604020202020204" pitchFamily="34" charset="0"/>
                <a:cs typeface="Arial" panose="020B0604020202020204" pitchFamily="34" charset="0"/>
              </a:rPr>
              <a:t> obstacles to </a:t>
            </a:r>
            <a:r>
              <a:rPr lang="fr-BE" sz="1200" dirty="0" err="1" smtClean="0">
                <a:solidFill>
                  <a:srgbClr val="6F6F6F"/>
                </a:solidFill>
                <a:latin typeface="Arial" panose="020B0604020202020204" pitchFamily="34" charset="0"/>
                <a:cs typeface="Arial" panose="020B0604020202020204" pitchFamily="34" charset="0"/>
              </a:rPr>
              <a:t>investing</a:t>
            </a:r>
            <a:r>
              <a:rPr lang="fr-BE" sz="1200" dirty="0" smtClean="0">
                <a:solidFill>
                  <a:srgbClr val="6F6F6F"/>
                </a:solidFill>
                <a:latin typeface="Arial" panose="020B0604020202020204" pitchFamily="34" charset="0"/>
                <a:cs typeface="Arial" panose="020B0604020202020204" pitchFamily="34" charset="0"/>
              </a:rPr>
              <a:t> </a:t>
            </a:r>
            <a:r>
              <a:rPr lang="fr-BE" sz="1200" dirty="0" err="1" smtClean="0">
                <a:solidFill>
                  <a:srgbClr val="6F6F6F"/>
                </a:solidFill>
                <a:latin typeface="Arial" panose="020B0604020202020204" pitchFamily="34" charset="0"/>
                <a:cs typeface="Arial" panose="020B0604020202020204" pitchFamily="34" charset="0"/>
              </a:rPr>
              <a:t>across</a:t>
            </a:r>
            <a:r>
              <a:rPr lang="fr-BE" sz="1200" dirty="0" smtClean="0">
                <a:solidFill>
                  <a:srgbClr val="6F6F6F"/>
                </a:solidFill>
                <a:latin typeface="Arial" panose="020B0604020202020204" pitchFamily="34" charset="0"/>
                <a:cs typeface="Arial" panose="020B0604020202020204" pitchFamily="34" charset="0"/>
              </a:rPr>
              <a:t> </a:t>
            </a:r>
            <a:r>
              <a:rPr lang="fr-BE" sz="1200" dirty="0" err="1" smtClean="0">
                <a:solidFill>
                  <a:srgbClr val="6F6F6F"/>
                </a:solidFill>
                <a:latin typeface="Arial" panose="020B0604020202020204" pitchFamily="34" charset="0"/>
                <a:cs typeface="Arial" panose="020B0604020202020204" pitchFamily="34" charset="0"/>
              </a:rPr>
              <a:t>borders</a:t>
            </a:r>
            <a:endParaRPr lang="fr-BE" sz="1200" dirty="0">
              <a:solidFill>
                <a:srgbClr val="6F6F6F"/>
              </a:solidFill>
              <a:latin typeface="Arial" panose="020B0604020202020204" pitchFamily="34" charset="0"/>
              <a:cs typeface="Arial" panose="020B0604020202020204" pitchFamily="34" charset="0"/>
            </a:endParaRPr>
          </a:p>
        </p:txBody>
      </p:sp>
      <p:sp>
        <p:nvSpPr>
          <p:cNvPr id="13" name="TextBox 12"/>
          <p:cNvSpPr txBox="1"/>
          <p:nvPr/>
        </p:nvSpPr>
        <p:spPr>
          <a:xfrm>
            <a:off x="0" y="988515"/>
            <a:ext cx="9144000" cy="369332"/>
          </a:xfrm>
          <a:prstGeom prst="rect">
            <a:avLst/>
          </a:prstGeom>
          <a:noFill/>
        </p:spPr>
        <p:txBody>
          <a:bodyPr wrap="square" rtlCol="0">
            <a:spAutoFit/>
          </a:bodyPr>
          <a:lstStyle/>
          <a:p>
            <a:pPr algn="ctr"/>
            <a:r>
              <a:rPr lang="en-GB" sz="1800" dirty="0">
                <a:solidFill>
                  <a:schemeClr val="bg1">
                    <a:lumMod val="50000"/>
                  </a:schemeClr>
                </a:solidFill>
                <a:latin typeface="Arial" panose="020B0604020202020204" pitchFamily="34" charset="0"/>
                <a:cs typeface="Arial" panose="020B0604020202020204" pitchFamily="34" charset="0"/>
              </a:rPr>
              <a:t>UNLOCKING FUNDING FOR EUROPE'S GROWTH</a:t>
            </a:r>
            <a:endParaRPr lang="en-GB" sz="1600" b="0" dirty="0" smtClean="0">
              <a:solidFill>
                <a:schemeClr val="bg1">
                  <a:lumMod val="50000"/>
                </a:schemeClr>
              </a:solidFill>
              <a:latin typeface="Arial" panose="020B0604020202020204" pitchFamily="34" charset="0"/>
              <a:cs typeface="Arial" panose="020B0604020202020204" pitchFamily="34" charset="0"/>
            </a:endParaRPr>
          </a:p>
        </p:txBody>
      </p:sp>
      <p:sp>
        <p:nvSpPr>
          <p:cNvPr id="11" name="Action Button: Return 10">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1689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6" name="TextBox 5"/>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0" name="Title 1"/>
          <p:cNvSpPr txBox="1">
            <a:spLocks/>
          </p:cNvSpPr>
          <p:nvPr/>
        </p:nvSpPr>
        <p:spPr>
          <a:xfrm>
            <a:off x="1475656" y="1398524"/>
            <a:ext cx="6150917"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ECONOMIC AND </a:t>
            </a:r>
            <a:r>
              <a:rPr lang="en-GB" sz="2600" kern="0" dirty="0" smtClean="0">
                <a:solidFill>
                  <a:schemeClr val="bg1"/>
                </a:solidFill>
                <a:latin typeface="Arial" panose="020B0604020202020204" pitchFamily="34" charset="0"/>
                <a:cs typeface="Arial" panose="020B0604020202020204" pitchFamily="34" charset="0"/>
              </a:rPr>
              <a:t>MONETARY </a:t>
            </a:r>
            <a:r>
              <a:rPr lang="en-GB" sz="2600" kern="0" dirty="0">
                <a:solidFill>
                  <a:schemeClr val="bg1"/>
                </a:solidFill>
                <a:latin typeface="Arial" panose="020B0604020202020204" pitchFamily="34" charset="0"/>
                <a:cs typeface="Arial" panose="020B0604020202020204" pitchFamily="34" charset="0"/>
              </a:rPr>
              <a:t>UNION</a:t>
            </a:r>
          </a:p>
        </p:txBody>
      </p:sp>
    </p:spTree>
    <p:extLst>
      <p:ext uri="{BB962C8B-B14F-4D97-AF65-F5344CB8AC3E}">
        <p14:creationId xmlns:p14="http://schemas.microsoft.com/office/powerpoint/2010/main" val="1657003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6" name="TextBox 5"/>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0" name="Title 1"/>
          <p:cNvSpPr txBox="1">
            <a:spLocks/>
          </p:cNvSpPr>
          <p:nvPr/>
        </p:nvSpPr>
        <p:spPr>
          <a:xfrm>
            <a:off x="1475656" y="1398524"/>
            <a:ext cx="6150917"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ECONOMIC AND </a:t>
            </a:r>
            <a:r>
              <a:rPr lang="en-GB" sz="2600" kern="0" dirty="0" smtClean="0">
                <a:solidFill>
                  <a:schemeClr val="bg1"/>
                </a:solidFill>
                <a:latin typeface="Arial" panose="020B0604020202020204" pitchFamily="34" charset="0"/>
                <a:cs typeface="Arial" panose="020B0604020202020204" pitchFamily="34" charset="0"/>
              </a:rPr>
              <a:t>MONETARY </a:t>
            </a:r>
            <a:r>
              <a:rPr lang="en-GB" sz="2600" kern="0" dirty="0">
                <a:solidFill>
                  <a:schemeClr val="bg1"/>
                </a:solidFill>
                <a:latin typeface="Arial" panose="020B0604020202020204" pitchFamily="34" charset="0"/>
                <a:cs typeface="Arial" panose="020B0604020202020204" pitchFamily="34" charset="0"/>
              </a:rPr>
              <a:t>UNION</a:t>
            </a:r>
          </a:p>
        </p:txBody>
      </p:sp>
      <p:pic>
        <p:nvPicPr>
          <p:cNvPr id="11" name="Picture 2">
            <a:hlinkClick r:id="rId6"/>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5904" y="1982385"/>
            <a:ext cx="7632192" cy="406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308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2210"/>
          <a:stretch/>
        </p:blipFill>
        <p:spPr>
          <a:xfrm>
            <a:off x="569700" y="1900515"/>
            <a:ext cx="4186630" cy="4462485"/>
          </a:xfrm>
          <a:prstGeom prst="rect">
            <a:avLst/>
          </a:prstGeom>
        </p:spPr>
      </p:pic>
      <p:grpSp>
        <p:nvGrpSpPr>
          <p:cNvPr id="13" name="Group 12"/>
          <p:cNvGrpSpPr/>
          <p:nvPr/>
        </p:nvGrpSpPr>
        <p:grpSpPr>
          <a:xfrm>
            <a:off x="227393" y="1985065"/>
            <a:ext cx="2109728" cy="507831"/>
            <a:chOff x="227393" y="1715265"/>
            <a:chExt cx="2109728" cy="507831"/>
          </a:xfrm>
        </p:grpSpPr>
        <p:sp>
          <p:nvSpPr>
            <p:cNvPr id="14" name="Oval 13"/>
            <p:cNvSpPr/>
            <p:nvPr/>
          </p:nvSpPr>
          <p:spPr>
            <a:xfrm>
              <a:off x="227393" y="1784154"/>
              <a:ext cx="137926" cy="127710"/>
            </a:xfrm>
            <a:prstGeom prst="ellipse">
              <a:avLst/>
            </a:prstGeom>
            <a:solidFill>
              <a:srgbClr val="0039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228245" y="2037390"/>
              <a:ext cx="137926" cy="127710"/>
            </a:xfrm>
            <a:prstGeom prst="ellipse">
              <a:avLst/>
            </a:prstGeom>
            <a:solidFill>
              <a:srgbClr val="96C8E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96C8ED"/>
                </a:solidFill>
              </a:endParaRPr>
            </a:p>
          </p:txBody>
        </p:sp>
        <p:sp>
          <p:nvSpPr>
            <p:cNvPr id="16" name="TextBox 15"/>
            <p:cNvSpPr txBox="1"/>
            <p:nvPr/>
          </p:nvSpPr>
          <p:spPr>
            <a:xfrm>
              <a:off x="337856" y="1715265"/>
              <a:ext cx="1999265" cy="507831"/>
            </a:xfrm>
            <a:prstGeom prst="rect">
              <a:avLst/>
            </a:prstGeom>
            <a:noFill/>
          </p:spPr>
          <p:txBody>
            <a:bodyPr wrap="none" rtlCol="0">
              <a:spAutoFit/>
            </a:bodyPr>
            <a:lstStyle/>
            <a:p>
              <a:r>
                <a:rPr lang="en-GB" sz="900" dirty="0" smtClean="0">
                  <a:solidFill>
                    <a:schemeClr val="tx2"/>
                  </a:solidFill>
                  <a:latin typeface="Arial" panose="020B0604020202020204" pitchFamily="34" charset="0"/>
                  <a:cs typeface="Arial" panose="020B0604020202020204" pitchFamily="34" charset="0"/>
                </a:rPr>
                <a:t>Member States in the Eurozone</a:t>
              </a:r>
            </a:p>
            <a:p>
              <a:endParaRPr lang="en-GB" sz="900" dirty="0" smtClean="0">
                <a:solidFill>
                  <a:schemeClr val="tx2"/>
                </a:solidFill>
                <a:latin typeface="Arial" panose="020B0604020202020204" pitchFamily="34" charset="0"/>
                <a:cs typeface="Arial" panose="020B0604020202020204" pitchFamily="34" charset="0"/>
              </a:endParaRPr>
            </a:p>
            <a:p>
              <a:r>
                <a:rPr lang="en-GB" sz="900" dirty="0" smtClean="0">
                  <a:solidFill>
                    <a:schemeClr val="tx2"/>
                  </a:solidFill>
                  <a:latin typeface="Arial" panose="020B0604020202020204" pitchFamily="34" charset="0"/>
                  <a:cs typeface="Arial" panose="020B0604020202020204" pitchFamily="34" charset="0"/>
                </a:rPr>
                <a:t>Member </a:t>
              </a:r>
              <a:r>
                <a:rPr lang="en-GB" sz="900" dirty="0">
                  <a:solidFill>
                    <a:schemeClr val="tx2"/>
                  </a:solidFill>
                  <a:latin typeface="Arial" panose="020B0604020202020204" pitchFamily="34" charset="0"/>
                  <a:cs typeface="Arial" panose="020B0604020202020204" pitchFamily="34" charset="0"/>
                </a:rPr>
                <a:t>States not in the </a:t>
              </a:r>
              <a:r>
                <a:rPr lang="en-GB" sz="900" dirty="0" smtClean="0">
                  <a:solidFill>
                    <a:schemeClr val="tx2"/>
                  </a:solidFill>
                  <a:latin typeface="Arial" panose="020B0604020202020204" pitchFamily="34" charset="0"/>
                  <a:cs typeface="Arial" panose="020B0604020202020204" pitchFamily="34" charset="0"/>
                </a:rPr>
                <a:t>Eurozone</a:t>
              </a:r>
              <a:endParaRPr lang="en-GB" sz="900" dirty="0">
                <a:solidFill>
                  <a:schemeClr val="tx2"/>
                </a:solidFill>
                <a:latin typeface="Arial" panose="020B0604020202020204" pitchFamily="34" charset="0"/>
                <a:cs typeface="Arial" panose="020B0604020202020204" pitchFamily="34" charset="0"/>
              </a:endParaRPr>
            </a:p>
          </p:txBody>
        </p:sp>
      </p:grpSp>
      <p:sp>
        <p:nvSpPr>
          <p:cNvPr id="30" name="TextBox 29"/>
          <p:cNvSpPr txBox="1"/>
          <p:nvPr/>
        </p:nvSpPr>
        <p:spPr>
          <a:xfrm>
            <a:off x="0" y="988515"/>
            <a:ext cx="9144000" cy="369332"/>
          </a:xfrm>
          <a:prstGeom prst="rect">
            <a:avLst/>
          </a:prstGeom>
          <a:noFill/>
        </p:spPr>
        <p:txBody>
          <a:bodyPr wrap="square" rtlCol="0">
            <a:spAutoFit/>
          </a:bodyPr>
          <a:lstStyle/>
          <a:p>
            <a:pPr algn="ctr"/>
            <a:r>
              <a:rPr lang="en-GB" sz="1800" dirty="0" smtClean="0">
                <a:solidFill>
                  <a:schemeClr val="bg1">
                    <a:lumMod val="50000"/>
                  </a:schemeClr>
                </a:solidFill>
                <a:latin typeface="Arial" panose="020B0604020202020204" pitchFamily="34" charset="0"/>
                <a:cs typeface="Arial" panose="020B0604020202020204" pitchFamily="34" charset="0"/>
              </a:rPr>
              <a:t>THE EURO IS MORE THAN JUST A CURRENCY</a:t>
            </a:r>
            <a:endParaRPr lang="en-GB" sz="1600" b="0" dirty="0" smtClean="0">
              <a:solidFill>
                <a:schemeClr val="bg1">
                  <a:lumMod val="50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7201" y="1916832"/>
            <a:ext cx="4191262" cy="4199231"/>
          </a:xfrm>
          <a:prstGeom prst="rect">
            <a:avLst/>
          </a:prstGeom>
        </p:spPr>
      </p:pic>
      <p:sp>
        <p:nvSpPr>
          <p:cNvPr id="18" name="TextBox 17"/>
          <p:cNvSpPr txBox="1"/>
          <p:nvPr/>
        </p:nvSpPr>
        <p:spPr>
          <a:xfrm>
            <a:off x="5195174" y="3803503"/>
            <a:ext cx="979200"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cs typeface="Arial" panose="020B0604020202020204" pitchFamily="34" charset="0"/>
              </a:rPr>
              <a:t>3. </a:t>
            </a:r>
          </a:p>
          <a:p>
            <a:r>
              <a:rPr lang="fr-BE" sz="1500" cap="all" dirty="0" smtClean="0">
                <a:solidFill>
                  <a:schemeClr val="bg1"/>
                </a:solidFill>
                <a:latin typeface="Arial" panose="020B0604020202020204" pitchFamily="34" charset="0"/>
                <a:cs typeface="Arial" panose="020B0604020202020204" pitchFamily="34" charset="0"/>
              </a:rPr>
              <a:t>FISCAL</a:t>
            </a:r>
          </a:p>
          <a:p>
            <a:r>
              <a:rPr lang="fr-BE" sz="1500" cap="all" dirty="0" smtClean="0">
                <a:solidFill>
                  <a:schemeClr val="bg1"/>
                </a:solidFill>
                <a:latin typeface="Arial" panose="020B0604020202020204" pitchFamily="34" charset="0"/>
                <a:cs typeface="Arial" panose="020B0604020202020204" pitchFamily="34" charset="0"/>
              </a:rPr>
              <a:t>UNION</a:t>
            </a:r>
            <a:endParaRPr lang="en-GB" sz="1500" cap="all" dirty="0" smtClean="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763491" y="2391282"/>
            <a:ext cx="1371447"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cs typeface="Arial" panose="020B0604020202020204" pitchFamily="34" charset="0"/>
              </a:rPr>
              <a:t>1. </a:t>
            </a:r>
            <a:endParaRPr lang="en-GB" sz="1500" cap="all" dirty="0">
              <a:solidFill>
                <a:schemeClr val="bg1"/>
              </a:solidFill>
              <a:latin typeface="Arial" panose="020B0604020202020204" pitchFamily="34" charset="0"/>
              <a:cs typeface="Arial" panose="020B0604020202020204" pitchFamily="34" charset="0"/>
            </a:endParaRPr>
          </a:p>
          <a:p>
            <a:r>
              <a:rPr lang="fr-BE" sz="1500" cap="all" dirty="0" smtClean="0">
                <a:solidFill>
                  <a:schemeClr val="bg1"/>
                </a:solidFill>
                <a:latin typeface="Arial" panose="020B0604020202020204" pitchFamily="34" charset="0"/>
                <a:cs typeface="Arial" panose="020B0604020202020204" pitchFamily="34" charset="0"/>
              </a:rPr>
              <a:t>ECONOMIC </a:t>
            </a:r>
          </a:p>
          <a:p>
            <a:r>
              <a:rPr lang="fr-BE" sz="1500" cap="all" dirty="0" smtClean="0">
                <a:solidFill>
                  <a:schemeClr val="bg1"/>
                </a:solidFill>
                <a:latin typeface="Arial" panose="020B0604020202020204" pitchFamily="34" charset="0"/>
                <a:cs typeface="Arial" panose="020B0604020202020204" pitchFamily="34" charset="0"/>
              </a:rPr>
              <a:t>UNION</a:t>
            </a:r>
            <a:endParaRPr lang="en-GB" sz="1500" cap="all" dirty="0" smtClean="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7151269" y="3050660"/>
            <a:ext cx="1255353"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cs typeface="Arial" panose="020B0604020202020204" pitchFamily="34" charset="0"/>
              </a:rPr>
              <a:t>2. </a:t>
            </a:r>
          </a:p>
          <a:p>
            <a:r>
              <a:rPr lang="fr-BE" sz="1500" cap="all" dirty="0" smtClean="0">
                <a:solidFill>
                  <a:schemeClr val="bg1"/>
                </a:solidFill>
                <a:latin typeface="Arial" panose="020B0604020202020204" pitchFamily="34" charset="0"/>
                <a:cs typeface="Arial" panose="020B0604020202020204" pitchFamily="34" charset="0"/>
              </a:rPr>
              <a:t>FINANCIAL</a:t>
            </a:r>
            <a:br>
              <a:rPr lang="fr-BE" sz="1500" cap="all" dirty="0" smtClean="0">
                <a:solidFill>
                  <a:schemeClr val="bg1"/>
                </a:solidFill>
                <a:latin typeface="Arial" panose="020B0604020202020204" pitchFamily="34" charset="0"/>
                <a:cs typeface="Arial" panose="020B0604020202020204" pitchFamily="34" charset="0"/>
              </a:rPr>
            </a:br>
            <a:r>
              <a:rPr lang="fr-BE" sz="1500" cap="all" dirty="0" smtClean="0">
                <a:solidFill>
                  <a:schemeClr val="bg1"/>
                </a:solidFill>
                <a:latin typeface="Arial" panose="020B0604020202020204" pitchFamily="34" charset="0"/>
                <a:cs typeface="Arial" panose="020B0604020202020204" pitchFamily="34" charset="0"/>
              </a:rPr>
              <a:t>UNION</a:t>
            </a:r>
            <a:endParaRPr lang="en-GB" sz="1500" cap="all" dirty="0" smtClean="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6490933" y="4478018"/>
            <a:ext cx="1288012" cy="784830"/>
          </a:xfrm>
          <a:prstGeom prst="rect">
            <a:avLst/>
          </a:prstGeom>
          <a:noFill/>
        </p:spPr>
        <p:txBody>
          <a:bodyPr wrap="square" rtlCol="0">
            <a:spAutoFit/>
          </a:bodyPr>
          <a:lstStyle/>
          <a:p>
            <a:r>
              <a:rPr lang="en-GB" sz="1500" cap="all" dirty="0" smtClean="0">
                <a:solidFill>
                  <a:schemeClr val="bg1"/>
                </a:solidFill>
                <a:latin typeface="Arial" panose="020B0604020202020204" pitchFamily="34" charset="0"/>
                <a:cs typeface="Arial" panose="020B0604020202020204" pitchFamily="34" charset="0"/>
              </a:rPr>
              <a:t>4.</a:t>
            </a:r>
          </a:p>
          <a:p>
            <a:r>
              <a:rPr lang="fr-BE" sz="1500" cap="all" dirty="0" smtClean="0">
                <a:solidFill>
                  <a:schemeClr val="bg1"/>
                </a:solidFill>
                <a:latin typeface="Arial" panose="020B0604020202020204" pitchFamily="34" charset="0"/>
                <a:cs typeface="Arial" panose="020B0604020202020204" pitchFamily="34" charset="0"/>
              </a:rPr>
              <a:t>POLITICAL</a:t>
            </a:r>
          </a:p>
          <a:p>
            <a:r>
              <a:rPr lang="fr-BE" sz="1500" cap="all" dirty="0" smtClean="0">
                <a:solidFill>
                  <a:schemeClr val="bg1"/>
                </a:solidFill>
                <a:latin typeface="Arial" panose="020B0604020202020204" pitchFamily="34" charset="0"/>
                <a:cs typeface="Arial" panose="020B0604020202020204" pitchFamily="34" charset="0"/>
              </a:rPr>
              <a:t>UNION</a:t>
            </a:r>
            <a:endParaRPr lang="en-GB" sz="1500" cap="all" dirty="0" smtClean="0">
              <a:solidFill>
                <a:schemeClr val="bg1"/>
              </a:solidFill>
              <a:latin typeface="Arial" panose="020B0604020202020204" pitchFamily="34" charset="0"/>
              <a:cs typeface="Arial" panose="020B0604020202020204" pitchFamily="34" charset="0"/>
            </a:endParaRPr>
          </a:p>
        </p:txBody>
      </p:sp>
      <p:sp>
        <p:nvSpPr>
          <p:cNvPr id="23" name="Action Button: Return 22">
            <a:hlinkClick r:id="rId5"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217190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TTIP</a:t>
            </a:r>
            <a:endParaRPr lang="en-GB" sz="2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848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rot="5400000">
            <a:off x="402736"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The European Commission</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sp>
        <p:nvSpPr>
          <p:cNvPr id="4" name="Rectangle 3"/>
          <p:cNvSpPr/>
          <p:nvPr/>
        </p:nvSpPr>
        <p:spPr bwMode="auto">
          <a:xfrm>
            <a:off x="683568" y="326463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en-US" sz="2400" b="1" dirty="0" smtClean="0">
                <a:solidFill>
                  <a:schemeClr val="bg1"/>
                </a:solidFill>
                <a:latin typeface="Arial" panose="020B0604020202020204" pitchFamily="34" charset="0"/>
                <a:cs typeface="Arial" panose="020B0604020202020204" pitchFamily="34" charset="0"/>
              </a:rPr>
              <a:t>is the p</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olitical executive</a:t>
            </a:r>
          </a:p>
        </p:txBody>
      </p:sp>
      <p:sp>
        <p:nvSpPr>
          <p:cNvPr id="7" name="Oval 6"/>
          <p:cNvSpPr/>
          <p:nvPr/>
        </p:nvSpPr>
        <p:spPr>
          <a:xfrm>
            <a:off x="1315660"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cs typeface="Arial" panose="020B0604020202020204" pitchFamily="34" charset="0"/>
              </a:rPr>
              <a:t>1</a:t>
            </a:r>
            <a:endParaRPr lang="en-GB" sz="4000" dirty="0">
              <a:solidFill>
                <a:srgbClr val="F7A428"/>
              </a:solidFill>
              <a:latin typeface="Arial" panose="020B0604020202020204" pitchFamily="34" charset="0"/>
              <a:cs typeface="Arial" panose="020B0604020202020204" pitchFamily="34" charset="0"/>
            </a:endParaRPr>
          </a:p>
        </p:txBody>
      </p:sp>
      <p:sp>
        <p:nvSpPr>
          <p:cNvPr id="9" name="Pentagon 7"/>
          <p:cNvSpPr/>
          <p:nvPr/>
        </p:nvSpPr>
        <p:spPr>
          <a:xfrm rot="5400000">
            <a:off x="3191024"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0" name="Rectangle 9"/>
          <p:cNvSpPr/>
          <p:nvPr/>
        </p:nvSpPr>
        <p:spPr bwMode="auto">
          <a:xfrm>
            <a:off x="3471856" y="326463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algn="ctr"/>
            <a:r>
              <a:rPr lang="en-US" sz="2400" dirty="0" smtClean="0">
                <a:solidFill>
                  <a:schemeClr val="bg1"/>
                </a:solidFill>
                <a:latin typeface="Arial" panose="020B0604020202020204" pitchFamily="34" charset="0"/>
                <a:cs typeface="Arial" panose="020B0604020202020204" pitchFamily="34" charset="0"/>
              </a:rPr>
              <a:t>acts </a:t>
            </a:r>
            <a:r>
              <a:rPr lang="en-US" sz="2400" dirty="0">
                <a:solidFill>
                  <a:schemeClr val="bg1"/>
                </a:solidFill>
                <a:latin typeface="Arial" panose="020B0604020202020204" pitchFamily="34" charset="0"/>
                <a:cs typeface="Arial" panose="020B0604020202020204" pitchFamily="34" charset="0"/>
              </a:rPr>
              <a:t>as a college</a:t>
            </a:r>
          </a:p>
        </p:txBody>
      </p:sp>
      <p:sp>
        <p:nvSpPr>
          <p:cNvPr id="11" name="Oval 10"/>
          <p:cNvSpPr/>
          <p:nvPr/>
        </p:nvSpPr>
        <p:spPr>
          <a:xfrm>
            <a:off x="4103948"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cs typeface="Arial" panose="020B0604020202020204" pitchFamily="34" charset="0"/>
              </a:rPr>
              <a:t>2</a:t>
            </a:r>
            <a:endParaRPr lang="en-GB" sz="4000" dirty="0">
              <a:solidFill>
                <a:srgbClr val="F7A428"/>
              </a:solidFill>
              <a:latin typeface="Arial" panose="020B0604020202020204" pitchFamily="34" charset="0"/>
              <a:cs typeface="Arial" panose="020B0604020202020204" pitchFamily="34" charset="0"/>
            </a:endParaRPr>
          </a:p>
        </p:txBody>
      </p:sp>
      <p:sp>
        <p:nvSpPr>
          <p:cNvPr id="12" name="Pentagon 7"/>
          <p:cNvSpPr/>
          <p:nvPr/>
        </p:nvSpPr>
        <p:spPr>
          <a:xfrm rot="5400000">
            <a:off x="6019360" y="3061760"/>
            <a:ext cx="2761952" cy="2200288"/>
          </a:xfrm>
          <a:custGeom>
            <a:avLst/>
            <a:gdLst>
              <a:gd name="connsiteX0" fmla="*/ 0 w 3168352"/>
              <a:gd name="connsiteY0" fmla="*/ 0 h 2560328"/>
              <a:gd name="connsiteX1" fmla="*/ 1888188 w 3168352"/>
              <a:gd name="connsiteY1" fmla="*/ 0 h 2560328"/>
              <a:gd name="connsiteX2" fmla="*/ 3168352 w 3168352"/>
              <a:gd name="connsiteY2" fmla="*/ 1280164 h 2560328"/>
              <a:gd name="connsiteX3" fmla="*/ 1888188 w 3168352"/>
              <a:gd name="connsiteY3" fmla="*/ 2560328 h 2560328"/>
              <a:gd name="connsiteX4" fmla="*/ 0 w 3168352"/>
              <a:gd name="connsiteY4" fmla="*/ 2560328 h 2560328"/>
              <a:gd name="connsiteX5" fmla="*/ 0 w 3168352"/>
              <a:gd name="connsiteY5" fmla="*/ 0 h 2560328"/>
              <a:gd name="connsiteX0" fmla="*/ 0 w 2761952"/>
              <a:gd name="connsiteY0" fmla="*/ 0 h 2560328"/>
              <a:gd name="connsiteX1" fmla="*/ 1888188 w 2761952"/>
              <a:gd name="connsiteY1" fmla="*/ 0 h 2560328"/>
              <a:gd name="connsiteX2" fmla="*/ 2761952 w 2761952"/>
              <a:gd name="connsiteY2" fmla="*/ 1292864 h 2560328"/>
              <a:gd name="connsiteX3" fmla="*/ 1888188 w 2761952"/>
              <a:gd name="connsiteY3" fmla="*/ 2560328 h 2560328"/>
              <a:gd name="connsiteX4" fmla="*/ 0 w 2761952"/>
              <a:gd name="connsiteY4" fmla="*/ 2560328 h 2560328"/>
              <a:gd name="connsiteX5" fmla="*/ 0 w 2761952"/>
              <a:gd name="connsiteY5" fmla="*/ 0 h 25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952" h="2560328">
                <a:moveTo>
                  <a:pt x="0" y="0"/>
                </a:moveTo>
                <a:lnTo>
                  <a:pt x="1888188" y="0"/>
                </a:lnTo>
                <a:lnTo>
                  <a:pt x="2761952" y="1292864"/>
                </a:lnTo>
                <a:lnTo>
                  <a:pt x="1888188" y="2560328"/>
                </a:lnTo>
                <a:lnTo>
                  <a:pt x="0" y="2560328"/>
                </a:lnTo>
                <a:lnTo>
                  <a:pt x="0" y="0"/>
                </a:lnTo>
                <a:close/>
              </a:path>
            </a:pathLst>
          </a:custGeom>
          <a:solidFill>
            <a:srgbClr val="3F85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sp>
        <p:nvSpPr>
          <p:cNvPr id="13" name="Rectangle 12"/>
          <p:cNvSpPr/>
          <p:nvPr/>
        </p:nvSpPr>
        <p:spPr bwMode="auto">
          <a:xfrm>
            <a:off x="6300192" y="3356992"/>
            <a:ext cx="2200288" cy="1440160"/>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algn="ctr"/>
            <a:r>
              <a:rPr lang="en-US" sz="2400" dirty="0" smtClean="0">
                <a:solidFill>
                  <a:schemeClr val="bg1"/>
                </a:solidFill>
                <a:latin typeface="Arial" panose="020B0604020202020204" pitchFamily="34" charset="0"/>
                <a:cs typeface="Arial" panose="020B0604020202020204" pitchFamily="34" charset="0"/>
              </a:rPr>
              <a:t>promotes </a:t>
            </a:r>
            <a:r>
              <a:rPr lang="en-US" sz="2400" dirty="0">
                <a:solidFill>
                  <a:schemeClr val="bg1"/>
                </a:solidFill>
                <a:latin typeface="Arial" panose="020B0604020202020204" pitchFamily="34" charset="0"/>
                <a:cs typeface="Arial" panose="020B0604020202020204" pitchFamily="34" charset="0"/>
              </a:rPr>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the general interest of the Union</a:t>
            </a:r>
          </a:p>
        </p:txBody>
      </p:sp>
      <p:sp>
        <p:nvSpPr>
          <p:cNvPr id="14" name="Oval 13"/>
          <p:cNvSpPr/>
          <p:nvPr/>
        </p:nvSpPr>
        <p:spPr>
          <a:xfrm>
            <a:off x="6932284" y="2312876"/>
            <a:ext cx="936104" cy="936104"/>
          </a:xfrm>
          <a:prstGeom prst="ellipse">
            <a:avLst/>
          </a:prstGeom>
          <a:solidFill>
            <a:schemeClr val="bg1"/>
          </a:solidFill>
          <a:ln w="57150">
            <a:solidFill>
              <a:srgbClr val="3F85C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4000" dirty="0" smtClean="0">
                <a:solidFill>
                  <a:srgbClr val="F7A428"/>
                </a:solidFill>
                <a:latin typeface="Arial" panose="020B0604020202020204" pitchFamily="34" charset="0"/>
                <a:cs typeface="Arial" panose="020B0604020202020204" pitchFamily="34" charset="0"/>
              </a:rPr>
              <a:t>3</a:t>
            </a:r>
            <a:endParaRPr lang="en-GB" sz="4000" dirty="0">
              <a:solidFill>
                <a:srgbClr val="F7A42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3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TTIP</a:t>
            </a:r>
            <a:endParaRPr lang="en-GB" sz="2600" kern="0" dirty="0">
              <a:solidFill>
                <a:schemeClr val="bg1"/>
              </a:solidFill>
              <a:latin typeface="Arial" panose="020B0604020202020204" pitchFamily="34" charset="0"/>
              <a:cs typeface="Arial" panose="020B0604020202020204" pitchFamily="34" charset="0"/>
            </a:endParaRPr>
          </a:p>
        </p:txBody>
      </p:sp>
      <p:pic>
        <p:nvPicPr>
          <p:cNvPr id="9"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7464" y="1934379"/>
            <a:ext cx="7607300" cy="409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055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0728"/>
            <a:ext cx="9144000" cy="369332"/>
          </a:xfrm>
          <a:prstGeom prst="rect">
            <a:avLst/>
          </a:prstGeom>
          <a:noFill/>
        </p:spPr>
        <p:txBody>
          <a:bodyPr wrap="square" rtlCol="0">
            <a:spAutoFit/>
          </a:bodyPr>
          <a:lstStyle/>
          <a:p>
            <a:pPr algn="ctr"/>
            <a:r>
              <a:rPr lang="en-GB" sz="1800" dirty="0" smtClean="0">
                <a:solidFill>
                  <a:schemeClr val="bg1">
                    <a:lumMod val="50000"/>
                  </a:schemeClr>
                </a:solidFill>
                <a:latin typeface="Arial" panose="020B0604020202020204" pitchFamily="34" charset="0"/>
                <a:cs typeface="Arial" panose="020B0604020202020204" pitchFamily="34" charset="0"/>
              </a:rPr>
              <a:t>A BOOST FOR THE WORLD’S STRONGEST ECONOMIC PARTNERSHIP</a:t>
            </a:r>
            <a:endParaRPr lang="en-GB" sz="1600" b="0" dirty="0" smtClean="0">
              <a:solidFill>
                <a:schemeClr val="bg1">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009" y="1844824"/>
            <a:ext cx="6601981" cy="21518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5017350"/>
            <a:ext cx="3800864" cy="10759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327" y="5076406"/>
            <a:ext cx="338329" cy="944882"/>
          </a:xfrm>
          <a:prstGeom prst="rect">
            <a:avLst/>
          </a:prstGeom>
        </p:spPr>
      </p:pic>
      <p:sp>
        <p:nvSpPr>
          <p:cNvPr id="21" name="TextBox 20"/>
          <p:cNvSpPr txBox="1"/>
          <p:nvPr/>
        </p:nvSpPr>
        <p:spPr>
          <a:xfrm>
            <a:off x="1115616" y="1700808"/>
            <a:ext cx="3168352" cy="461665"/>
          </a:xfrm>
          <a:prstGeom prst="rect">
            <a:avLst/>
          </a:prstGeom>
          <a:noFill/>
        </p:spPr>
        <p:txBody>
          <a:bodyPr wrap="square" rtlCol="0">
            <a:spAutoFit/>
          </a:bodyPr>
          <a:lstStyle/>
          <a:p>
            <a:r>
              <a:rPr lang="en-GB" sz="1200" b="0" dirty="0">
                <a:solidFill>
                  <a:srgbClr val="307BBF"/>
                </a:solidFill>
                <a:latin typeface="Arial" panose="020B0604020202020204" pitchFamily="34" charset="0"/>
                <a:cs typeface="Arial" panose="020B0604020202020204" pitchFamily="34" charset="0"/>
              </a:rPr>
              <a:t>The EU exports around </a:t>
            </a:r>
            <a:r>
              <a:rPr lang="en-GB" sz="1200" dirty="0">
                <a:solidFill>
                  <a:srgbClr val="307BBF"/>
                </a:solidFill>
                <a:latin typeface="Arial" panose="020B0604020202020204" pitchFamily="34" charset="0"/>
                <a:cs typeface="Arial" panose="020B0604020202020204" pitchFamily="34" charset="0"/>
              </a:rPr>
              <a:t>€311 </a:t>
            </a:r>
            <a:r>
              <a:rPr lang="en-GB" sz="1200" dirty="0" err="1">
                <a:solidFill>
                  <a:srgbClr val="307BBF"/>
                </a:solidFill>
                <a:latin typeface="Arial" panose="020B0604020202020204" pitchFamily="34" charset="0"/>
                <a:cs typeface="Arial" panose="020B0604020202020204" pitchFamily="34" charset="0"/>
              </a:rPr>
              <a:t>bn</a:t>
            </a:r>
            <a:r>
              <a:rPr lang="en-GB" sz="1200" dirty="0">
                <a:solidFill>
                  <a:srgbClr val="307BBF"/>
                </a:solidFill>
                <a:latin typeface="Arial" panose="020B0604020202020204" pitchFamily="34" charset="0"/>
                <a:cs typeface="Arial" panose="020B0604020202020204" pitchFamily="34" charset="0"/>
              </a:rPr>
              <a:t> </a:t>
            </a:r>
            <a:r>
              <a:rPr lang="en-GB" sz="1200" b="0" dirty="0">
                <a:solidFill>
                  <a:srgbClr val="307BBF"/>
                </a:solidFill>
                <a:latin typeface="Arial" panose="020B0604020202020204" pitchFamily="34" charset="0"/>
                <a:cs typeface="Arial" panose="020B0604020202020204" pitchFamily="34" charset="0"/>
              </a:rPr>
              <a:t>in </a:t>
            </a:r>
            <a:r>
              <a:rPr lang="en-GB" sz="1200" b="0" dirty="0" smtClean="0">
                <a:solidFill>
                  <a:srgbClr val="307BBF"/>
                </a:solidFill>
                <a:latin typeface="Arial" panose="020B0604020202020204" pitchFamily="34" charset="0"/>
                <a:cs typeface="Arial" panose="020B0604020202020204" pitchFamily="34" charset="0"/>
              </a:rPr>
              <a:t>goods</a:t>
            </a:r>
            <a:br>
              <a:rPr lang="en-GB" sz="1200" b="0" dirty="0" smtClean="0">
                <a:solidFill>
                  <a:srgbClr val="307BBF"/>
                </a:solidFill>
                <a:latin typeface="Arial" panose="020B0604020202020204" pitchFamily="34" charset="0"/>
                <a:cs typeface="Arial" panose="020B0604020202020204" pitchFamily="34" charset="0"/>
              </a:rPr>
            </a:br>
            <a:r>
              <a:rPr lang="en-GB" sz="1200" b="0" dirty="0" smtClean="0">
                <a:solidFill>
                  <a:srgbClr val="307BBF"/>
                </a:solidFill>
                <a:latin typeface="Arial" panose="020B0604020202020204" pitchFamily="34" charset="0"/>
                <a:cs typeface="Arial" panose="020B0604020202020204" pitchFamily="34" charset="0"/>
              </a:rPr>
              <a:t>and </a:t>
            </a:r>
            <a:r>
              <a:rPr lang="en-GB" sz="1200" dirty="0">
                <a:solidFill>
                  <a:srgbClr val="307BBF"/>
                </a:solidFill>
                <a:latin typeface="Arial" panose="020B0604020202020204" pitchFamily="34" charset="0"/>
                <a:cs typeface="Arial" panose="020B0604020202020204" pitchFamily="34" charset="0"/>
              </a:rPr>
              <a:t>€159 </a:t>
            </a:r>
            <a:r>
              <a:rPr lang="en-GB" sz="1200" dirty="0" err="1">
                <a:solidFill>
                  <a:srgbClr val="307BBF"/>
                </a:solidFill>
                <a:latin typeface="Arial" panose="020B0604020202020204" pitchFamily="34" charset="0"/>
                <a:cs typeface="Arial" panose="020B0604020202020204" pitchFamily="34" charset="0"/>
              </a:rPr>
              <a:t>bn</a:t>
            </a:r>
            <a:r>
              <a:rPr lang="en-GB" sz="1200" dirty="0">
                <a:solidFill>
                  <a:srgbClr val="307BBF"/>
                </a:solidFill>
                <a:latin typeface="Arial" panose="020B0604020202020204" pitchFamily="34" charset="0"/>
                <a:cs typeface="Arial" panose="020B0604020202020204" pitchFamily="34" charset="0"/>
              </a:rPr>
              <a:t> </a:t>
            </a:r>
            <a:r>
              <a:rPr lang="en-GB" sz="1200" b="0" dirty="0">
                <a:solidFill>
                  <a:srgbClr val="307BBF"/>
                </a:solidFill>
                <a:latin typeface="Arial" panose="020B0604020202020204" pitchFamily="34" charset="0"/>
                <a:cs typeface="Arial" panose="020B0604020202020204" pitchFamily="34" charset="0"/>
              </a:rPr>
              <a:t>in services to the US</a:t>
            </a:r>
            <a:endParaRPr lang="fr-BE" sz="1200" dirty="0">
              <a:solidFill>
                <a:srgbClr val="307BBF"/>
              </a:solidFill>
              <a:latin typeface="Arial" panose="020B0604020202020204" pitchFamily="34" charset="0"/>
              <a:cs typeface="Arial" panose="020B0604020202020204" pitchFamily="34" charset="0"/>
            </a:endParaRPr>
          </a:p>
        </p:txBody>
      </p:sp>
      <p:sp>
        <p:nvSpPr>
          <p:cNvPr id="25" name="TextBox 24"/>
          <p:cNvSpPr txBox="1"/>
          <p:nvPr/>
        </p:nvSpPr>
        <p:spPr>
          <a:xfrm>
            <a:off x="4644008" y="1700808"/>
            <a:ext cx="2844316" cy="461665"/>
          </a:xfrm>
          <a:prstGeom prst="rect">
            <a:avLst/>
          </a:prstGeom>
          <a:noFill/>
        </p:spPr>
        <p:txBody>
          <a:bodyPr wrap="square" rtlCol="0">
            <a:spAutoFit/>
          </a:bodyPr>
          <a:lstStyle/>
          <a:p>
            <a:r>
              <a:rPr lang="en-GB" sz="1200" b="0" dirty="0">
                <a:solidFill>
                  <a:srgbClr val="307BBF"/>
                </a:solidFill>
                <a:latin typeface="Arial" panose="020B0604020202020204" pitchFamily="34" charset="0"/>
                <a:cs typeface="Arial" panose="020B0604020202020204" pitchFamily="34" charset="0"/>
              </a:rPr>
              <a:t>The US was the leading </a:t>
            </a:r>
            <a:r>
              <a:rPr lang="en-GB" sz="1200" b="0" dirty="0" smtClean="0">
                <a:solidFill>
                  <a:srgbClr val="307BBF"/>
                </a:solidFill>
                <a:latin typeface="Arial" panose="020B0604020202020204" pitchFamily="34" charset="0"/>
                <a:cs typeface="Arial" panose="020B0604020202020204" pitchFamily="34" charset="0"/>
              </a:rPr>
              <a:t>investor </a:t>
            </a:r>
            <a:br>
              <a:rPr lang="en-GB" sz="1200" b="0" dirty="0" smtClean="0">
                <a:solidFill>
                  <a:srgbClr val="307BBF"/>
                </a:solidFill>
                <a:latin typeface="Arial" panose="020B0604020202020204" pitchFamily="34" charset="0"/>
                <a:cs typeface="Arial" panose="020B0604020202020204" pitchFamily="34" charset="0"/>
              </a:rPr>
            </a:br>
            <a:r>
              <a:rPr lang="en-GB" sz="1200" b="0" dirty="0" smtClean="0">
                <a:solidFill>
                  <a:srgbClr val="307BBF"/>
                </a:solidFill>
                <a:latin typeface="Arial" panose="020B0604020202020204" pitchFamily="34" charset="0"/>
                <a:cs typeface="Arial" panose="020B0604020202020204" pitchFamily="34" charset="0"/>
              </a:rPr>
              <a:t>in </a:t>
            </a:r>
            <a:r>
              <a:rPr lang="en-GB" sz="1200" b="0" dirty="0">
                <a:solidFill>
                  <a:srgbClr val="307BBF"/>
                </a:solidFill>
                <a:latin typeface="Arial" panose="020B0604020202020204" pitchFamily="34" charset="0"/>
                <a:cs typeface="Arial" panose="020B0604020202020204" pitchFamily="34" charset="0"/>
              </a:rPr>
              <a:t>the EU with </a:t>
            </a:r>
            <a:r>
              <a:rPr lang="en-GB" sz="1200" dirty="0">
                <a:solidFill>
                  <a:srgbClr val="307BBF"/>
                </a:solidFill>
                <a:latin typeface="Arial" panose="020B0604020202020204" pitchFamily="34" charset="0"/>
                <a:cs typeface="Arial" panose="020B0604020202020204" pitchFamily="34" charset="0"/>
              </a:rPr>
              <a:t>€1,652 </a:t>
            </a:r>
            <a:r>
              <a:rPr lang="en-GB" sz="1200" dirty="0" err="1">
                <a:solidFill>
                  <a:srgbClr val="307BBF"/>
                </a:solidFill>
                <a:latin typeface="Arial" panose="020B0604020202020204" pitchFamily="34" charset="0"/>
                <a:cs typeface="Arial" panose="020B0604020202020204" pitchFamily="34" charset="0"/>
              </a:rPr>
              <a:t>bn</a:t>
            </a:r>
            <a:endParaRPr lang="fr-BE" sz="1200" dirty="0">
              <a:solidFill>
                <a:srgbClr val="307BBF"/>
              </a:solidFill>
              <a:latin typeface="Arial" panose="020B0604020202020204" pitchFamily="34" charset="0"/>
              <a:cs typeface="Arial" panose="020B0604020202020204" pitchFamily="34" charset="0"/>
            </a:endParaRPr>
          </a:p>
        </p:txBody>
      </p:sp>
      <p:sp>
        <p:nvSpPr>
          <p:cNvPr id="26" name="TextBox 25"/>
          <p:cNvSpPr txBox="1"/>
          <p:nvPr/>
        </p:nvSpPr>
        <p:spPr>
          <a:xfrm>
            <a:off x="1146040" y="3955122"/>
            <a:ext cx="3137927" cy="461665"/>
          </a:xfrm>
          <a:prstGeom prst="rect">
            <a:avLst/>
          </a:prstGeom>
          <a:noFill/>
        </p:spPr>
        <p:txBody>
          <a:bodyPr wrap="square" rtlCol="0">
            <a:spAutoFit/>
          </a:bodyPr>
          <a:lstStyle/>
          <a:p>
            <a:r>
              <a:rPr lang="en-GB" sz="1200" b="0" dirty="0">
                <a:solidFill>
                  <a:srgbClr val="C94357"/>
                </a:solidFill>
                <a:latin typeface="Arial" panose="020B0604020202020204" pitchFamily="34" charset="0"/>
                <a:cs typeface="Arial" panose="020B0604020202020204" pitchFamily="34" charset="0"/>
              </a:rPr>
              <a:t>The EU imports around </a:t>
            </a:r>
            <a:r>
              <a:rPr lang="en-GB" sz="1200" dirty="0">
                <a:solidFill>
                  <a:srgbClr val="C94357"/>
                </a:solidFill>
                <a:latin typeface="Arial" panose="020B0604020202020204" pitchFamily="34" charset="0"/>
                <a:cs typeface="Arial" panose="020B0604020202020204" pitchFamily="34" charset="0"/>
              </a:rPr>
              <a:t>€205 </a:t>
            </a:r>
            <a:r>
              <a:rPr lang="en-GB" sz="1200" dirty="0" err="1">
                <a:solidFill>
                  <a:srgbClr val="C94357"/>
                </a:solidFill>
                <a:latin typeface="Arial" panose="020B0604020202020204" pitchFamily="34" charset="0"/>
                <a:cs typeface="Arial" panose="020B0604020202020204" pitchFamily="34" charset="0"/>
              </a:rPr>
              <a:t>bn</a:t>
            </a:r>
            <a:r>
              <a:rPr lang="en-GB" sz="1200" dirty="0">
                <a:solidFill>
                  <a:srgbClr val="C94357"/>
                </a:solidFill>
                <a:latin typeface="Arial" panose="020B0604020202020204" pitchFamily="34" charset="0"/>
                <a:cs typeface="Arial" panose="020B0604020202020204" pitchFamily="34" charset="0"/>
              </a:rPr>
              <a:t> </a:t>
            </a:r>
            <a:r>
              <a:rPr lang="en-GB" sz="1200" b="0" dirty="0">
                <a:solidFill>
                  <a:srgbClr val="C94357"/>
                </a:solidFill>
                <a:latin typeface="Arial" panose="020B0604020202020204" pitchFamily="34" charset="0"/>
                <a:cs typeface="Arial" panose="020B0604020202020204" pitchFamily="34" charset="0"/>
              </a:rPr>
              <a:t>in goods  </a:t>
            </a:r>
            <a:r>
              <a:rPr lang="en-GB" sz="1200" b="0" dirty="0" smtClean="0">
                <a:solidFill>
                  <a:srgbClr val="C94357"/>
                </a:solidFill>
                <a:latin typeface="Arial" panose="020B0604020202020204" pitchFamily="34" charset="0"/>
                <a:cs typeface="Arial" panose="020B0604020202020204" pitchFamily="34" charset="0"/>
              </a:rPr>
              <a:t/>
            </a:r>
            <a:br>
              <a:rPr lang="en-GB" sz="1200" b="0" dirty="0" smtClean="0">
                <a:solidFill>
                  <a:srgbClr val="C94357"/>
                </a:solidFill>
                <a:latin typeface="Arial" panose="020B0604020202020204" pitchFamily="34" charset="0"/>
                <a:cs typeface="Arial" panose="020B0604020202020204" pitchFamily="34" charset="0"/>
              </a:rPr>
            </a:br>
            <a:r>
              <a:rPr lang="en-GB" sz="1200" b="0" dirty="0" smtClean="0">
                <a:solidFill>
                  <a:srgbClr val="C94357"/>
                </a:solidFill>
                <a:latin typeface="Arial" panose="020B0604020202020204" pitchFamily="34" charset="0"/>
                <a:cs typeface="Arial" panose="020B0604020202020204" pitchFamily="34" charset="0"/>
              </a:rPr>
              <a:t>and </a:t>
            </a:r>
            <a:r>
              <a:rPr lang="en-GB" sz="1200" dirty="0">
                <a:solidFill>
                  <a:srgbClr val="C94357"/>
                </a:solidFill>
                <a:latin typeface="Arial" panose="020B0604020202020204" pitchFamily="34" charset="0"/>
                <a:cs typeface="Arial" panose="020B0604020202020204" pitchFamily="34" charset="0"/>
              </a:rPr>
              <a:t>€146 </a:t>
            </a:r>
            <a:r>
              <a:rPr lang="en-GB" sz="1200" dirty="0" err="1">
                <a:solidFill>
                  <a:srgbClr val="C94357"/>
                </a:solidFill>
                <a:latin typeface="Arial" panose="020B0604020202020204" pitchFamily="34" charset="0"/>
                <a:cs typeface="Arial" panose="020B0604020202020204" pitchFamily="34" charset="0"/>
              </a:rPr>
              <a:t>bn</a:t>
            </a:r>
            <a:r>
              <a:rPr lang="en-GB" sz="1200" dirty="0">
                <a:solidFill>
                  <a:srgbClr val="C94357"/>
                </a:solidFill>
                <a:latin typeface="Arial" panose="020B0604020202020204" pitchFamily="34" charset="0"/>
                <a:cs typeface="Arial" panose="020B0604020202020204" pitchFamily="34" charset="0"/>
              </a:rPr>
              <a:t> </a:t>
            </a:r>
            <a:r>
              <a:rPr lang="en-GB" sz="1200" b="0" dirty="0">
                <a:solidFill>
                  <a:srgbClr val="C94357"/>
                </a:solidFill>
                <a:latin typeface="Arial" panose="020B0604020202020204" pitchFamily="34" charset="0"/>
                <a:cs typeface="Arial" panose="020B0604020202020204" pitchFamily="34" charset="0"/>
              </a:rPr>
              <a:t>in services from the US</a:t>
            </a:r>
            <a:endParaRPr lang="fr-BE" sz="1200" dirty="0">
              <a:solidFill>
                <a:srgbClr val="C94357"/>
              </a:solidFill>
              <a:latin typeface="Arial" panose="020B0604020202020204" pitchFamily="34" charset="0"/>
              <a:cs typeface="Arial" panose="020B0604020202020204" pitchFamily="34" charset="0"/>
            </a:endParaRPr>
          </a:p>
        </p:txBody>
      </p:sp>
      <p:sp>
        <p:nvSpPr>
          <p:cNvPr id="28" name="TextBox 27"/>
          <p:cNvSpPr txBox="1"/>
          <p:nvPr/>
        </p:nvSpPr>
        <p:spPr>
          <a:xfrm>
            <a:off x="4663055" y="3955122"/>
            <a:ext cx="3209935" cy="646331"/>
          </a:xfrm>
          <a:prstGeom prst="rect">
            <a:avLst/>
          </a:prstGeom>
          <a:noFill/>
        </p:spPr>
        <p:txBody>
          <a:bodyPr wrap="square" rtlCol="0">
            <a:spAutoFit/>
          </a:bodyPr>
          <a:lstStyle/>
          <a:p>
            <a:r>
              <a:rPr lang="en-GB" sz="1200" b="0" dirty="0">
                <a:solidFill>
                  <a:srgbClr val="C94357"/>
                </a:solidFill>
                <a:latin typeface="Arial" panose="020B0604020202020204" pitchFamily="34" charset="0"/>
                <a:cs typeface="Arial" panose="020B0604020202020204" pitchFamily="34" charset="0"/>
              </a:rPr>
              <a:t>The US was the leading destination of EU </a:t>
            </a:r>
            <a:r>
              <a:rPr lang="en-GB" sz="1200" b="0" dirty="0" smtClean="0">
                <a:solidFill>
                  <a:srgbClr val="C94357"/>
                </a:solidFill>
                <a:latin typeface="Arial" panose="020B0604020202020204" pitchFamily="34" charset="0"/>
                <a:cs typeface="Arial" panose="020B0604020202020204" pitchFamily="34" charset="0"/>
              </a:rPr>
              <a:t>Foreign </a:t>
            </a:r>
            <a:r>
              <a:rPr lang="en-GB" sz="1200" b="0" dirty="0">
                <a:solidFill>
                  <a:srgbClr val="C94357"/>
                </a:solidFill>
                <a:latin typeface="Arial" panose="020B0604020202020204" pitchFamily="34" charset="0"/>
                <a:cs typeface="Arial" panose="020B0604020202020204" pitchFamily="34" charset="0"/>
              </a:rPr>
              <a:t>Direct Investment stocks with </a:t>
            </a:r>
            <a:r>
              <a:rPr lang="en-GB" sz="1200" dirty="0">
                <a:solidFill>
                  <a:srgbClr val="C94357"/>
                </a:solidFill>
                <a:latin typeface="Arial" panose="020B0604020202020204" pitchFamily="34" charset="0"/>
                <a:cs typeface="Arial" panose="020B0604020202020204" pitchFamily="34" charset="0"/>
              </a:rPr>
              <a:t>€1,687 </a:t>
            </a:r>
            <a:r>
              <a:rPr lang="en-GB" sz="1200" dirty="0" err="1">
                <a:solidFill>
                  <a:srgbClr val="C94357"/>
                </a:solidFill>
                <a:latin typeface="Arial" panose="020B0604020202020204" pitchFamily="34" charset="0"/>
                <a:cs typeface="Arial" panose="020B0604020202020204" pitchFamily="34" charset="0"/>
              </a:rPr>
              <a:t>bn</a:t>
            </a:r>
            <a:endParaRPr lang="fr-BE" sz="1200" dirty="0">
              <a:solidFill>
                <a:srgbClr val="C94357"/>
              </a:solidFill>
              <a:latin typeface="Arial" panose="020B0604020202020204" pitchFamily="34" charset="0"/>
              <a:cs typeface="Arial" panose="020B0604020202020204" pitchFamily="34" charset="0"/>
            </a:endParaRPr>
          </a:p>
        </p:txBody>
      </p:sp>
      <p:sp>
        <p:nvSpPr>
          <p:cNvPr id="29" name="TextBox 28"/>
          <p:cNvSpPr txBox="1"/>
          <p:nvPr/>
        </p:nvSpPr>
        <p:spPr>
          <a:xfrm>
            <a:off x="1681172" y="5076406"/>
            <a:ext cx="2242756" cy="861774"/>
          </a:xfrm>
          <a:prstGeom prst="rect">
            <a:avLst/>
          </a:prstGeom>
          <a:noFill/>
        </p:spPr>
        <p:txBody>
          <a:bodyPr wrap="square" rtlCol="0">
            <a:spAutoFit/>
          </a:bodyPr>
          <a:lstStyle/>
          <a:p>
            <a:r>
              <a:rPr lang="en-GB" sz="1000" b="0" dirty="0">
                <a:solidFill>
                  <a:srgbClr val="307BBF"/>
                </a:solidFill>
                <a:latin typeface="Arial" panose="020B0604020202020204" pitchFamily="34" charset="0"/>
                <a:cs typeface="Arial" panose="020B0604020202020204" pitchFamily="34" charset="0"/>
              </a:rPr>
              <a:t>The</a:t>
            </a:r>
            <a:r>
              <a:rPr lang="en-GB" sz="1000" dirty="0">
                <a:solidFill>
                  <a:srgbClr val="307BBF"/>
                </a:solidFill>
                <a:latin typeface="Arial" panose="020B0604020202020204" pitchFamily="34" charset="0"/>
                <a:cs typeface="Arial" panose="020B0604020202020204" pitchFamily="34" charset="0"/>
              </a:rPr>
              <a:t> EU </a:t>
            </a:r>
            <a:r>
              <a:rPr lang="en-GB" sz="1000" b="0" dirty="0">
                <a:solidFill>
                  <a:srgbClr val="307BBF"/>
                </a:solidFill>
                <a:latin typeface="Arial" panose="020B0604020202020204" pitchFamily="34" charset="0"/>
                <a:cs typeface="Arial" panose="020B0604020202020204" pitchFamily="34" charset="0"/>
              </a:rPr>
              <a:t>and the </a:t>
            </a:r>
            <a:r>
              <a:rPr lang="en-GB" sz="1000" dirty="0">
                <a:solidFill>
                  <a:srgbClr val="307BBF"/>
                </a:solidFill>
                <a:latin typeface="Arial" panose="020B0604020202020204" pitchFamily="34" charset="0"/>
                <a:cs typeface="Arial" panose="020B0604020202020204" pitchFamily="34" charset="0"/>
              </a:rPr>
              <a:t>US </a:t>
            </a:r>
            <a:r>
              <a:rPr lang="en-GB" sz="1000" b="0" dirty="0" smtClean="0">
                <a:solidFill>
                  <a:srgbClr val="307BBF"/>
                </a:solidFill>
                <a:latin typeface="Arial" panose="020B0604020202020204" pitchFamily="34" charset="0"/>
                <a:cs typeface="Arial" panose="020B0604020202020204" pitchFamily="34" charset="0"/>
              </a:rPr>
              <a:t>accounted </a:t>
            </a:r>
            <a:r>
              <a:rPr lang="en-GB" sz="1000" b="0" dirty="0">
                <a:solidFill>
                  <a:srgbClr val="307BBF"/>
                </a:solidFill>
                <a:latin typeface="Arial" panose="020B0604020202020204" pitchFamily="34" charset="0"/>
                <a:cs typeface="Arial" panose="020B0604020202020204" pitchFamily="34" charset="0"/>
              </a:rPr>
              <a:t>together for about </a:t>
            </a:r>
            <a:r>
              <a:rPr lang="en-GB" sz="1000" dirty="0" smtClean="0">
                <a:solidFill>
                  <a:srgbClr val="307BBF"/>
                </a:solidFill>
                <a:latin typeface="Arial" panose="020B0604020202020204" pitchFamily="34" charset="0"/>
                <a:cs typeface="Arial" panose="020B0604020202020204" pitchFamily="34" charset="0"/>
              </a:rPr>
              <a:t>half </a:t>
            </a:r>
            <a:r>
              <a:rPr lang="en-GB" sz="1000" dirty="0">
                <a:solidFill>
                  <a:srgbClr val="307BBF"/>
                </a:solidFill>
                <a:latin typeface="Arial" panose="020B0604020202020204" pitchFamily="34" charset="0"/>
                <a:cs typeface="Arial" panose="020B0604020202020204" pitchFamily="34" charset="0"/>
              </a:rPr>
              <a:t>the entire world GDP, </a:t>
            </a:r>
            <a:r>
              <a:rPr lang="en-GB" sz="1000" dirty="0" smtClean="0">
                <a:solidFill>
                  <a:srgbClr val="307BBF"/>
                </a:solidFill>
                <a:latin typeface="Arial" panose="020B0604020202020204" pitchFamily="34" charset="0"/>
                <a:cs typeface="Arial" panose="020B0604020202020204" pitchFamily="34" charset="0"/>
              </a:rPr>
              <a:t>a </a:t>
            </a:r>
            <a:r>
              <a:rPr lang="en-GB" sz="1000" dirty="0">
                <a:solidFill>
                  <a:srgbClr val="307BBF"/>
                </a:solidFill>
                <a:latin typeface="Arial" panose="020B0604020202020204" pitchFamily="34" charset="0"/>
                <a:cs typeface="Arial" panose="020B0604020202020204" pitchFamily="34" charset="0"/>
              </a:rPr>
              <a:t>third of the world imports </a:t>
            </a:r>
            <a:r>
              <a:rPr lang="en-GB" sz="1000" b="0" dirty="0" smtClean="0">
                <a:solidFill>
                  <a:srgbClr val="307BBF"/>
                </a:solidFill>
                <a:latin typeface="Arial" panose="020B0604020202020204" pitchFamily="34" charset="0"/>
                <a:cs typeface="Arial" panose="020B0604020202020204" pitchFamily="34" charset="0"/>
              </a:rPr>
              <a:t>and</a:t>
            </a:r>
            <a:r>
              <a:rPr lang="en-GB" sz="1000" dirty="0" smtClean="0">
                <a:solidFill>
                  <a:srgbClr val="307BBF"/>
                </a:solidFill>
                <a:latin typeface="Arial" panose="020B0604020202020204" pitchFamily="34" charset="0"/>
                <a:cs typeface="Arial" panose="020B0604020202020204" pitchFamily="34" charset="0"/>
              </a:rPr>
              <a:t> </a:t>
            </a:r>
            <a:r>
              <a:rPr lang="en-GB" sz="1000" dirty="0">
                <a:solidFill>
                  <a:srgbClr val="307BBF"/>
                </a:solidFill>
                <a:latin typeface="Arial" panose="020B0604020202020204" pitchFamily="34" charset="0"/>
                <a:cs typeface="Arial" panose="020B0604020202020204" pitchFamily="34" charset="0"/>
              </a:rPr>
              <a:t>over a quarter of the </a:t>
            </a:r>
            <a:r>
              <a:rPr lang="en-GB" sz="1000" dirty="0" smtClean="0">
                <a:solidFill>
                  <a:srgbClr val="307BBF"/>
                </a:solidFill>
                <a:latin typeface="Arial" panose="020B0604020202020204" pitchFamily="34" charset="0"/>
                <a:cs typeface="Arial" panose="020B0604020202020204" pitchFamily="34" charset="0"/>
              </a:rPr>
              <a:t>world </a:t>
            </a:r>
            <a:r>
              <a:rPr lang="en-GB" sz="1000" dirty="0">
                <a:solidFill>
                  <a:srgbClr val="307BBF"/>
                </a:solidFill>
                <a:latin typeface="Arial" panose="020B0604020202020204" pitchFamily="34" charset="0"/>
                <a:cs typeface="Arial" panose="020B0604020202020204" pitchFamily="34" charset="0"/>
              </a:rPr>
              <a:t>exports.</a:t>
            </a:r>
            <a:endParaRPr lang="fr-BE" sz="1000" dirty="0">
              <a:solidFill>
                <a:srgbClr val="307BBF"/>
              </a:solidFill>
              <a:latin typeface="Arial" panose="020B0604020202020204" pitchFamily="34" charset="0"/>
              <a:cs typeface="Arial" panose="020B0604020202020204" pitchFamily="34" charset="0"/>
            </a:endParaRPr>
          </a:p>
        </p:txBody>
      </p:sp>
      <p:sp>
        <p:nvSpPr>
          <p:cNvPr id="30" name="TextBox 29"/>
          <p:cNvSpPr txBox="1"/>
          <p:nvPr/>
        </p:nvSpPr>
        <p:spPr>
          <a:xfrm>
            <a:off x="1146041" y="6231334"/>
            <a:ext cx="2242756" cy="230832"/>
          </a:xfrm>
          <a:prstGeom prst="rect">
            <a:avLst/>
          </a:prstGeom>
          <a:noFill/>
        </p:spPr>
        <p:txBody>
          <a:bodyPr wrap="square" rtlCol="0">
            <a:spAutoFit/>
          </a:bodyPr>
          <a:lstStyle/>
          <a:p>
            <a:r>
              <a:rPr lang="fr-BE" sz="900" b="0" i="1" dirty="0">
                <a:solidFill>
                  <a:schemeClr val="bg1">
                    <a:lumMod val="50000"/>
                  </a:schemeClr>
                </a:solidFill>
                <a:latin typeface="Arial" panose="020B0604020202020204" pitchFamily="34" charset="0"/>
                <a:cs typeface="Arial" panose="020B0604020202020204" pitchFamily="34" charset="0"/>
              </a:rPr>
              <a:t>Source: Eurostat</a:t>
            </a:r>
          </a:p>
        </p:txBody>
      </p:sp>
      <p:sp>
        <p:nvSpPr>
          <p:cNvPr id="31" name="TextBox 30"/>
          <p:cNvSpPr txBox="1"/>
          <p:nvPr/>
        </p:nvSpPr>
        <p:spPr>
          <a:xfrm>
            <a:off x="4067944" y="4657926"/>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cs typeface="Arial" panose="020B0604020202020204" pitchFamily="34" charset="0"/>
              </a:rPr>
              <a:t>World GDP</a:t>
            </a:r>
          </a:p>
          <a:p>
            <a:pPr algn="ctr"/>
            <a:r>
              <a:rPr lang="fr-BE" sz="900" dirty="0" smtClean="0">
                <a:solidFill>
                  <a:srgbClr val="307BBF"/>
                </a:solidFill>
                <a:latin typeface="Arial" panose="020B0604020202020204" pitchFamily="34" charset="0"/>
                <a:cs typeface="Arial" panose="020B0604020202020204" pitchFamily="34" charset="0"/>
              </a:rPr>
              <a:t>45%</a:t>
            </a:r>
            <a:endParaRPr lang="fr-BE" sz="900" dirty="0">
              <a:solidFill>
                <a:srgbClr val="C94357"/>
              </a:solidFill>
              <a:latin typeface="Arial" panose="020B0604020202020204" pitchFamily="34" charset="0"/>
              <a:cs typeface="Arial" panose="020B0604020202020204" pitchFamily="34" charset="0"/>
            </a:endParaRPr>
          </a:p>
        </p:txBody>
      </p:sp>
      <p:sp>
        <p:nvSpPr>
          <p:cNvPr id="32" name="TextBox 31"/>
          <p:cNvSpPr txBox="1"/>
          <p:nvPr/>
        </p:nvSpPr>
        <p:spPr>
          <a:xfrm>
            <a:off x="5436096" y="4643844"/>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cs typeface="Arial" panose="020B0604020202020204" pitchFamily="34" charset="0"/>
              </a:rPr>
              <a:t>World imports</a:t>
            </a:r>
          </a:p>
          <a:p>
            <a:pPr algn="ctr"/>
            <a:r>
              <a:rPr lang="fr-BE" sz="900" dirty="0" smtClean="0">
                <a:solidFill>
                  <a:srgbClr val="307BBF"/>
                </a:solidFill>
                <a:latin typeface="Arial" panose="020B0604020202020204" pitchFamily="34" charset="0"/>
                <a:cs typeface="Arial" panose="020B0604020202020204" pitchFamily="34" charset="0"/>
              </a:rPr>
              <a:t>32%</a:t>
            </a:r>
            <a:endParaRPr lang="fr-BE" sz="900" dirty="0">
              <a:solidFill>
                <a:srgbClr val="C94357"/>
              </a:solidFill>
              <a:latin typeface="Arial" panose="020B0604020202020204" pitchFamily="34" charset="0"/>
              <a:cs typeface="Arial" panose="020B0604020202020204" pitchFamily="34" charset="0"/>
            </a:endParaRPr>
          </a:p>
        </p:txBody>
      </p:sp>
      <p:sp>
        <p:nvSpPr>
          <p:cNvPr id="33" name="TextBox 32"/>
          <p:cNvSpPr txBox="1"/>
          <p:nvPr/>
        </p:nvSpPr>
        <p:spPr>
          <a:xfrm>
            <a:off x="6804248" y="4643844"/>
            <a:ext cx="1368152" cy="369332"/>
          </a:xfrm>
          <a:prstGeom prst="rect">
            <a:avLst/>
          </a:prstGeom>
          <a:noFill/>
        </p:spPr>
        <p:txBody>
          <a:bodyPr wrap="square" rtlCol="0">
            <a:spAutoFit/>
          </a:bodyPr>
          <a:lstStyle/>
          <a:p>
            <a:pPr algn="ctr"/>
            <a:r>
              <a:rPr lang="fr-BE" sz="900" b="0" dirty="0" smtClean="0">
                <a:solidFill>
                  <a:srgbClr val="C94357"/>
                </a:solidFill>
                <a:latin typeface="Arial" panose="020B0604020202020204" pitchFamily="34" charset="0"/>
                <a:cs typeface="Arial" panose="020B0604020202020204" pitchFamily="34" charset="0"/>
              </a:rPr>
              <a:t>World exports</a:t>
            </a:r>
          </a:p>
          <a:p>
            <a:pPr algn="ctr"/>
            <a:r>
              <a:rPr lang="fr-BE" sz="900" dirty="0" smtClean="0">
                <a:solidFill>
                  <a:srgbClr val="307BBF"/>
                </a:solidFill>
                <a:latin typeface="Arial" panose="020B0604020202020204" pitchFamily="34" charset="0"/>
                <a:cs typeface="Arial" panose="020B0604020202020204" pitchFamily="34" charset="0"/>
              </a:rPr>
              <a:t>26%</a:t>
            </a:r>
            <a:endParaRPr lang="fr-BE" sz="900" dirty="0">
              <a:solidFill>
                <a:srgbClr val="C94357"/>
              </a:solidFill>
              <a:latin typeface="Arial" panose="020B0604020202020204" pitchFamily="34" charset="0"/>
              <a:cs typeface="Arial" panose="020B0604020202020204" pitchFamily="34" charset="0"/>
            </a:endParaRPr>
          </a:p>
        </p:txBody>
      </p:sp>
      <p:sp>
        <p:nvSpPr>
          <p:cNvPr id="34" name="TextBox 33"/>
          <p:cNvSpPr txBox="1"/>
          <p:nvPr/>
        </p:nvSpPr>
        <p:spPr>
          <a:xfrm>
            <a:off x="4211960" y="5309102"/>
            <a:ext cx="576064"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cs typeface="Arial" panose="020B0604020202020204" pitchFamily="34" charset="0"/>
              </a:rPr>
              <a:t>EU/US</a:t>
            </a:r>
            <a:endParaRPr lang="fr-BE" sz="10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flipV="1">
            <a:off x="935595" y="4581128"/>
            <a:ext cx="7272808" cy="457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solidFill>
                <a:srgbClr val="004494"/>
              </a:solidFill>
            </a:endParaRPr>
          </a:p>
        </p:txBody>
      </p:sp>
      <p:sp>
        <p:nvSpPr>
          <p:cNvPr id="19" name="TextBox 18"/>
          <p:cNvSpPr txBox="1"/>
          <p:nvPr/>
        </p:nvSpPr>
        <p:spPr>
          <a:xfrm>
            <a:off x="6934207" y="5309102"/>
            <a:ext cx="576064"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cs typeface="Arial" panose="020B0604020202020204" pitchFamily="34" charset="0"/>
              </a:rPr>
              <a:t>EU/US</a:t>
            </a:r>
            <a:endParaRPr lang="fr-BE" sz="10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569963" y="5309102"/>
            <a:ext cx="576064" cy="246221"/>
          </a:xfrm>
          <a:prstGeom prst="rect">
            <a:avLst/>
          </a:prstGeom>
          <a:noFill/>
        </p:spPr>
        <p:txBody>
          <a:bodyPr wrap="square" rtlCol="0">
            <a:spAutoFit/>
          </a:bodyPr>
          <a:lstStyle/>
          <a:p>
            <a:pPr algn="ctr"/>
            <a:r>
              <a:rPr lang="fr-BE" sz="1000" dirty="0" smtClean="0">
                <a:solidFill>
                  <a:schemeClr val="bg1"/>
                </a:solidFill>
                <a:latin typeface="Arial" panose="020B0604020202020204" pitchFamily="34" charset="0"/>
                <a:cs typeface="Arial" panose="020B0604020202020204" pitchFamily="34" charset="0"/>
              </a:rPr>
              <a:t>EU/US</a:t>
            </a:r>
            <a:endParaRPr lang="fr-BE" sz="1000" dirty="0">
              <a:solidFill>
                <a:schemeClr val="bg1"/>
              </a:solidFill>
              <a:latin typeface="Arial" panose="020B0604020202020204" pitchFamily="34" charset="0"/>
              <a:cs typeface="Arial" panose="020B0604020202020204" pitchFamily="34" charset="0"/>
            </a:endParaRPr>
          </a:p>
        </p:txBody>
      </p:sp>
      <p:sp>
        <p:nvSpPr>
          <p:cNvPr id="23" name="Action Button: Return 22">
            <a:hlinkClick r:id="rId6"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75373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2"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JUSTICE AND </a:t>
            </a:r>
            <a:br>
              <a:rPr lang="en-GB" sz="2600" kern="0" dirty="0">
                <a:solidFill>
                  <a:schemeClr val="bg1"/>
                </a:solidFill>
                <a:latin typeface="Arial" panose="020B0604020202020204" pitchFamily="34" charset="0"/>
                <a:cs typeface="Arial" panose="020B0604020202020204" pitchFamily="34" charset="0"/>
              </a:rPr>
            </a:br>
            <a:r>
              <a:rPr lang="en-GB" sz="2600" kern="0" dirty="0">
                <a:solidFill>
                  <a:schemeClr val="bg1"/>
                </a:solidFill>
                <a:latin typeface="Arial" panose="020B0604020202020204" pitchFamily="34" charset="0"/>
                <a:cs typeface="Arial" panose="020B0604020202020204" pitchFamily="34" charset="0"/>
              </a:rPr>
              <a:t>FUNDAMENTAL RIGHTS</a:t>
            </a:r>
          </a:p>
        </p:txBody>
      </p:sp>
    </p:spTree>
    <p:extLst>
      <p:ext uri="{BB962C8B-B14F-4D97-AF65-F5344CB8AC3E}">
        <p14:creationId xmlns:p14="http://schemas.microsoft.com/office/powerpoint/2010/main" val="102723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kern="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2" name="Title 1"/>
          <p:cNvSpPr txBox="1">
            <a:spLocks/>
          </p:cNvSpPr>
          <p:nvPr/>
        </p:nvSpPr>
        <p:spPr>
          <a:xfrm>
            <a:off x="1682180" y="1052736"/>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a:solidFill>
                  <a:schemeClr val="bg1"/>
                </a:solidFill>
                <a:latin typeface="Arial" panose="020B0604020202020204" pitchFamily="34" charset="0"/>
                <a:cs typeface="Arial" panose="020B0604020202020204" pitchFamily="34" charset="0"/>
              </a:rPr>
              <a:t>JUSTICE AND </a:t>
            </a:r>
            <a:br>
              <a:rPr lang="en-GB" sz="2600" kern="0" dirty="0">
                <a:solidFill>
                  <a:schemeClr val="bg1"/>
                </a:solidFill>
                <a:latin typeface="Arial" panose="020B0604020202020204" pitchFamily="34" charset="0"/>
                <a:cs typeface="Arial" panose="020B0604020202020204" pitchFamily="34" charset="0"/>
              </a:rPr>
            </a:br>
            <a:r>
              <a:rPr lang="en-GB" sz="2600" kern="0" dirty="0">
                <a:solidFill>
                  <a:schemeClr val="bg1"/>
                </a:solidFill>
                <a:latin typeface="Arial" panose="020B0604020202020204" pitchFamily="34" charset="0"/>
                <a:cs typeface="Arial" panose="020B0604020202020204" pitchFamily="34" charset="0"/>
              </a:rPr>
              <a:t>FUNDAMENTAL RIGHTS</a:t>
            </a:r>
          </a:p>
        </p:txBody>
      </p:sp>
      <p:pic>
        <p:nvPicPr>
          <p:cNvPr id="10"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8200" y="1916832"/>
            <a:ext cx="7586563" cy="409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994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049" b="10478"/>
          <a:stretch/>
        </p:blipFill>
        <p:spPr>
          <a:xfrm>
            <a:off x="65532" y="723901"/>
            <a:ext cx="9012935" cy="5372100"/>
          </a:xfrm>
          <a:prstGeom prst="rect">
            <a:avLst/>
          </a:prstGeom>
        </p:spPr>
      </p:pic>
      <p:sp>
        <p:nvSpPr>
          <p:cNvPr id="4" name="TextBox 3"/>
          <p:cNvSpPr txBox="1"/>
          <p:nvPr/>
        </p:nvSpPr>
        <p:spPr>
          <a:xfrm>
            <a:off x="2339751" y="2258288"/>
            <a:ext cx="1707006" cy="738664"/>
          </a:xfrm>
          <a:prstGeom prst="rect">
            <a:avLst/>
          </a:prstGeom>
          <a:noFill/>
        </p:spPr>
        <p:txBody>
          <a:bodyPr wrap="none" rtlCol="0">
            <a:spAutoFit/>
          </a:bodyPr>
          <a:lstStyle/>
          <a:p>
            <a:pPr algn="ctr"/>
            <a:r>
              <a:rPr lang="fr-FR" sz="1400" dirty="0">
                <a:solidFill>
                  <a:schemeClr val="bg1"/>
                </a:solidFill>
                <a:latin typeface="Arial" panose="020B0604020202020204" pitchFamily="34" charset="0"/>
                <a:cs typeface="Arial" panose="020B0604020202020204" pitchFamily="34" charset="0"/>
              </a:rPr>
              <a:t>TERRORISM </a:t>
            </a:r>
            <a:endParaRPr lang="fr-FR" sz="1400" dirty="0" smtClean="0">
              <a:solidFill>
                <a:schemeClr val="bg1"/>
              </a:solidFill>
              <a:latin typeface="Arial" panose="020B0604020202020204" pitchFamily="34" charset="0"/>
              <a:cs typeface="Arial" panose="020B0604020202020204" pitchFamily="34" charset="0"/>
            </a:endParaRPr>
          </a:p>
          <a:p>
            <a:pPr algn="ctr"/>
            <a:r>
              <a:rPr lang="fr-FR" sz="1400" dirty="0" smtClean="0">
                <a:solidFill>
                  <a:schemeClr val="bg1"/>
                </a:solidFill>
                <a:latin typeface="Arial" panose="020B0604020202020204" pitchFamily="34" charset="0"/>
                <a:cs typeface="Arial" panose="020B0604020202020204" pitchFamily="34" charset="0"/>
              </a:rPr>
              <a:t>AND </a:t>
            </a:r>
          </a:p>
          <a:p>
            <a:pPr algn="ctr"/>
            <a:r>
              <a:rPr lang="fr-FR" sz="1400" dirty="0" smtClean="0">
                <a:solidFill>
                  <a:schemeClr val="bg1"/>
                </a:solidFill>
                <a:latin typeface="Arial" panose="020B0604020202020204" pitchFamily="34" charset="0"/>
                <a:cs typeface="Arial" panose="020B0604020202020204" pitchFamily="34" charset="0"/>
              </a:rPr>
              <a:t>RADICALISATION</a:t>
            </a:r>
            <a:endParaRPr lang="en-GB" sz="1400" dirty="0" err="1" smtClean="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0" y="998070"/>
            <a:ext cx="9144000" cy="369332"/>
          </a:xfrm>
          <a:prstGeom prst="rect">
            <a:avLst/>
          </a:prstGeom>
          <a:noFill/>
        </p:spPr>
        <p:txBody>
          <a:bodyPr wrap="square" rtlCol="0">
            <a:spAutoFit/>
          </a:bodyPr>
          <a:lstStyle/>
          <a:p>
            <a:pPr algn="ctr"/>
            <a:r>
              <a:rPr lang="fr-BE" sz="1800" dirty="0">
                <a:solidFill>
                  <a:schemeClr val="bg1">
                    <a:lumMod val="50000"/>
                  </a:schemeClr>
                </a:solidFill>
                <a:latin typeface="Arial" panose="020B0604020202020204" pitchFamily="34" charset="0"/>
                <a:cs typeface="Arial" panose="020B0604020202020204" pitchFamily="34" charset="0"/>
              </a:rPr>
              <a:t>TRANSNATIONAL THREATS</a:t>
            </a:r>
            <a:endParaRPr lang="en-GB" sz="1800" dirty="0" err="1" smtClean="0">
              <a:solidFill>
                <a:schemeClr val="bg1">
                  <a:lumMod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395536" y="1983164"/>
            <a:ext cx="1800200" cy="738664"/>
          </a:xfrm>
          <a:prstGeom prst="rect">
            <a:avLst/>
          </a:prstGeom>
          <a:noFill/>
        </p:spPr>
        <p:txBody>
          <a:bodyPr wrap="square" rtlCol="0">
            <a:spAutoFit/>
          </a:bodyPr>
          <a:lstStyle/>
          <a:p>
            <a:r>
              <a:rPr lang="fr-BE" sz="1200" b="0" dirty="0">
                <a:solidFill>
                  <a:schemeClr val="bg1">
                    <a:lumMod val="50000"/>
                  </a:schemeClr>
                </a:solidFill>
                <a:latin typeface="+mn-lt"/>
                <a:cs typeface="Arial" panose="020B0604020202020204" pitchFamily="34" charset="0"/>
              </a:rPr>
              <a:t>Up </a:t>
            </a:r>
            <a:r>
              <a:rPr lang="fr-BE" sz="1200" b="0" dirty="0" smtClean="0">
                <a:solidFill>
                  <a:schemeClr val="bg1">
                    <a:lumMod val="50000"/>
                  </a:schemeClr>
                </a:solidFill>
                <a:latin typeface="+mn-lt"/>
                <a:cs typeface="Arial" panose="020B0604020202020204" pitchFamily="34" charset="0"/>
              </a:rPr>
              <a:t>to </a:t>
            </a:r>
            <a:r>
              <a:rPr lang="fr-BE" sz="1800" dirty="0" smtClean="0">
                <a:solidFill>
                  <a:srgbClr val="307BBF"/>
                </a:solidFill>
                <a:latin typeface="+mj-lt"/>
                <a:cs typeface="Arial" panose="020B0604020202020204" pitchFamily="34" charset="0"/>
              </a:rPr>
              <a:t>5 </a:t>
            </a:r>
            <a:r>
              <a:rPr lang="fr-BE" sz="1800" dirty="0">
                <a:solidFill>
                  <a:srgbClr val="307BBF"/>
                </a:solidFill>
                <a:latin typeface="+mj-lt"/>
                <a:cs typeface="Arial" panose="020B0604020202020204" pitchFamily="34" charset="0"/>
              </a:rPr>
              <a:t>000 </a:t>
            </a:r>
            <a:r>
              <a:rPr lang="fr-BE" sz="1200" b="0" dirty="0" err="1">
                <a:solidFill>
                  <a:schemeClr val="bg1">
                    <a:lumMod val="50000"/>
                  </a:schemeClr>
                </a:solidFill>
                <a:latin typeface="+mn-lt"/>
                <a:cs typeface="Arial" panose="020B0604020202020204" pitchFamily="34" charset="0"/>
              </a:rPr>
              <a:t>foreign</a:t>
            </a:r>
            <a:r>
              <a:rPr lang="fr-BE" sz="1200" b="0" dirty="0">
                <a:solidFill>
                  <a:schemeClr val="bg1">
                    <a:lumMod val="50000"/>
                  </a:schemeClr>
                </a:solidFill>
                <a:latin typeface="+mn-lt"/>
                <a:cs typeface="Arial" panose="020B0604020202020204" pitchFamily="34" charset="0"/>
              </a:rPr>
              <a:t> </a:t>
            </a:r>
            <a:r>
              <a:rPr lang="fr-BE" sz="1200" b="0" dirty="0" err="1">
                <a:solidFill>
                  <a:schemeClr val="bg1">
                    <a:lumMod val="50000"/>
                  </a:schemeClr>
                </a:solidFill>
                <a:latin typeface="+mn-lt"/>
                <a:cs typeface="Arial" panose="020B0604020202020204" pitchFamily="34" charset="0"/>
              </a:rPr>
              <a:t>fighters</a:t>
            </a:r>
            <a:r>
              <a:rPr lang="fr-BE" sz="1200" b="0" dirty="0">
                <a:solidFill>
                  <a:schemeClr val="bg1">
                    <a:lumMod val="50000"/>
                  </a:schemeClr>
                </a:solidFill>
                <a:latin typeface="+mn-lt"/>
                <a:cs typeface="Arial" panose="020B0604020202020204" pitchFamily="34" charset="0"/>
              </a:rPr>
              <a:t> </a:t>
            </a:r>
            <a:r>
              <a:rPr lang="fr-BE" sz="1200" b="0" dirty="0" err="1">
                <a:solidFill>
                  <a:schemeClr val="bg1">
                    <a:lumMod val="50000"/>
                  </a:schemeClr>
                </a:solidFill>
                <a:latin typeface="+mn-lt"/>
                <a:cs typeface="Arial" panose="020B0604020202020204" pitchFamily="34" charset="0"/>
              </a:rPr>
              <a:t>from</a:t>
            </a:r>
            <a:r>
              <a:rPr lang="fr-BE" sz="1200" b="0" dirty="0">
                <a:solidFill>
                  <a:schemeClr val="bg1">
                    <a:lumMod val="50000"/>
                  </a:schemeClr>
                </a:solidFill>
                <a:latin typeface="+mn-lt"/>
                <a:cs typeface="Arial" panose="020B0604020202020204" pitchFamily="34" charset="0"/>
              </a:rPr>
              <a:t> Europe</a:t>
            </a:r>
            <a:endParaRPr lang="en-GB" sz="1200" b="0" dirty="0" err="1" smtClean="0">
              <a:solidFill>
                <a:schemeClr val="bg1">
                  <a:lumMod val="50000"/>
                </a:schemeClr>
              </a:solidFill>
              <a:latin typeface="+mn-lt"/>
              <a:cs typeface="Arial" panose="020B0604020202020204" pitchFamily="34" charset="0"/>
            </a:endParaRPr>
          </a:p>
        </p:txBody>
      </p:sp>
      <p:sp>
        <p:nvSpPr>
          <p:cNvPr id="7" name="TextBox 6"/>
          <p:cNvSpPr txBox="1"/>
          <p:nvPr/>
        </p:nvSpPr>
        <p:spPr>
          <a:xfrm>
            <a:off x="6804248" y="1960081"/>
            <a:ext cx="1800200" cy="923330"/>
          </a:xfrm>
          <a:prstGeom prst="rect">
            <a:avLst/>
          </a:prstGeom>
          <a:noFill/>
        </p:spPr>
        <p:txBody>
          <a:bodyPr wrap="square" rtlCol="0">
            <a:spAutoFit/>
          </a:bodyPr>
          <a:lstStyle/>
          <a:p>
            <a:r>
              <a:rPr lang="fr-BE" sz="1800" dirty="0">
                <a:solidFill>
                  <a:srgbClr val="0D4778"/>
                </a:solidFill>
                <a:latin typeface="+mj-lt"/>
                <a:cs typeface="Arial" panose="020B0604020202020204" pitchFamily="34" charset="0"/>
              </a:rPr>
              <a:t>10 000 </a:t>
            </a:r>
            <a:endParaRPr lang="fr-BE" sz="1800" dirty="0" smtClean="0">
              <a:solidFill>
                <a:srgbClr val="0D4778"/>
              </a:solidFill>
              <a:latin typeface="+mj-lt"/>
              <a:cs typeface="Arial" panose="020B0604020202020204" pitchFamily="34" charset="0"/>
            </a:endParaRPr>
          </a:p>
          <a:p>
            <a:r>
              <a:rPr lang="en-US" sz="1200" b="0" dirty="0">
                <a:solidFill>
                  <a:schemeClr val="bg1">
                    <a:lumMod val="50000"/>
                  </a:schemeClr>
                </a:solidFill>
                <a:latin typeface="+mn-lt"/>
                <a:cs typeface="Arial" panose="020B0604020202020204" pitchFamily="34" charset="0"/>
              </a:rPr>
              <a:t>registered victims of human trafficking each year</a:t>
            </a:r>
            <a:endParaRPr lang="en-GB" sz="1200" b="0" dirty="0" err="1" smtClean="0">
              <a:solidFill>
                <a:schemeClr val="bg1">
                  <a:lumMod val="50000"/>
                </a:schemeClr>
              </a:solidFill>
              <a:latin typeface="+mn-lt"/>
              <a:cs typeface="Arial" panose="020B0604020202020204" pitchFamily="34" charset="0"/>
            </a:endParaRPr>
          </a:p>
        </p:txBody>
      </p:sp>
      <p:sp>
        <p:nvSpPr>
          <p:cNvPr id="8" name="TextBox 7"/>
          <p:cNvSpPr txBox="1"/>
          <p:nvPr/>
        </p:nvSpPr>
        <p:spPr>
          <a:xfrm>
            <a:off x="2843808" y="5642664"/>
            <a:ext cx="2736304" cy="738664"/>
          </a:xfrm>
          <a:prstGeom prst="rect">
            <a:avLst/>
          </a:prstGeom>
          <a:noFill/>
        </p:spPr>
        <p:txBody>
          <a:bodyPr wrap="square" rtlCol="0">
            <a:spAutoFit/>
          </a:bodyPr>
          <a:lstStyle/>
          <a:p>
            <a:r>
              <a:rPr lang="fr-BE" sz="1800" dirty="0" smtClean="0">
                <a:solidFill>
                  <a:srgbClr val="62447F"/>
                </a:solidFill>
                <a:latin typeface="+mj-lt"/>
                <a:cs typeface="Arial" panose="020B0604020202020204" pitchFamily="34" charset="0"/>
              </a:rPr>
              <a:t>8%</a:t>
            </a:r>
            <a:r>
              <a:rPr lang="fr-BE" sz="1800" dirty="0" smtClean="0">
                <a:solidFill>
                  <a:srgbClr val="7030A0"/>
                </a:solidFill>
                <a:latin typeface="+mj-lt"/>
                <a:cs typeface="Arial" panose="020B0604020202020204" pitchFamily="34" charset="0"/>
              </a:rPr>
              <a:t> </a:t>
            </a:r>
          </a:p>
          <a:p>
            <a:r>
              <a:rPr lang="en-US" sz="1200" b="0" dirty="0">
                <a:solidFill>
                  <a:schemeClr val="bg1">
                    <a:lumMod val="50000"/>
                  </a:schemeClr>
                </a:solidFill>
                <a:latin typeface="+mn-lt"/>
                <a:cs typeface="Arial" panose="020B0604020202020204" pitchFamily="34" charset="0"/>
              </a:rPr>
              <a:t>of internet users are victims of online banking fraud</a:t>
            </a:r>
            <a:endParaRPr lang="en-GB" sz="1200" b="0" dirty="0" err="1" smtClean="0">
              <a:solidFill>
                <a:schemeClr val="bg1">
                  <a:lumMod val="50000"/>
                </a:schemeClr>
              </a:solidFill>
              <a:latin typeface="+mn-lt"/>
              <a:cs typeface="Arial" panose="020B0604020202020204" pitchFamily="34" charset="0"/>
            </a:endParaRPr>
          </a:p>
        </p:txBody>
      </p:sp>
      <p:sp>
        <p:nvSpPr>
          <p:cNvPr id="9" name="TextBox 8"/>
          <p:cNvSpPr txBox="1"/>
          <p:nvPr/>
        </p:nvSpPr>
        <p:spPr>
          <a:xfrm>
            <a:off x="5015739" y="2258288"/>
            <a:ext cx="1322798" cy="523220"/>
          </a:xfrm>
          <a:prstGeom prst="rect">
            <a:avLst/>
          </a:prstGeom>
          <a:noFill/>
        </p:spPr>
        <p:txBody>
          <a:bodyPr wrap="none" rtlCol="0">
            <a:spAutoFit/>
          </a:bodyPr>
          <a:lstStyle/>
          <a:p>
            <a:pPr algn="ctr"/>
            <a:r>
              <a:rPr lang="fr-FR" sz="1400" dirty="0">
                <a:solidFill>
                  <a:schemeClr val="bg1"/>
                </a:solidFill>
                <a:latin typeface="Arial" panose="020B0604020202020204" pitchFamily="34" charset="0"/>
                <a:cs typeface="Arial" panose="020B0604020202020204" pitchFamily="34" charset="0"/>
              </a:rPr>
              <a:t>ORGANISED </a:t>
            </a:r>
            <a:endParaRPr lang="fr-FR" sz="1400" dirty="0" smtClean="0">
              <a:solidFill>
                <a:schemeClr val="bg1"/>
              </a:solidFill>
              <a:latin typeface="Arial" panose="020B0604020202020204" pitchFamily="34" charset="0"/>
              <a:cs typeface="Arial" panose="020B0604020202020204" pitchFamily="34" charset="0"/>
            </a:endParaRPr>
          </a:p>
          <a:p>
            <a:pPr algn="ctr"/>
            <a:r>
              <a:rPr lang="fr-FR" sz="1400" dirty="0" smtClean="0">
                <a:solidFill>
                  <a:schemeClr val="bg1"/>
                </a:solidFill>
                <a:latin typeface="Arial" panose="020B0604020202020204" pitchFamily="34" charset="0"/>
                <a:cs typeface="Arial" panose="020B0604020202020204" pitchFamily="34" charset="0"/>
              </a:rPr>
              <a:t>CRIME</a:t>
            </a:r>
            <a:endParaRPr lang="en-GB" sz="1400" dirty="0" err="1" smtClean="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525888" y="4705399"/>
            <a:ext cx="1393330" cy="307777"/>
          </a:xfrm>
          <a:prstGeom prst="rect">
            <a:avLst/>
          </a:prstGeom>
          <a:noFill/>
        </p:spPr>
        <p:txBody>
          <a:bodyPr wrap="none" rtlCol="0">
            <a:spAutoFit/>
          </a:bodyPr>
          <a:lstStyle/>
          <a:p>
            <a:pPr algn="ctr"/>
            <a:r>
              <a:rPr lang="fr-FR" sz="1400" dirty="0">
                <a:solidFill>
                  <a:schemeClr val="bg1"/>
                </a:solidFill>
                <a:latin typeface="Arial" panose="020B0604020202020204" pitchFamily="34" charset="0"/>
                <a:cs typeface="Arial" panose="020B0604020202020204" pitchFamily="34" charset="0"/>
              </a:rPr>
              <a:t>CYBERCRIME</a:t>
            </a:r>
            <a:endParaRPr lang="en-GB" sz="1400" dirty="0" err="1" smtClean="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2083255" y="3395051"/>
            <a:ext cx="982961" cy="553998"/>
          </a:xfrm>
          <a:prstGeom prst="rect">
            <a:avLst/>
          </a:prstGeom>
          <a:noFill/>
        </p:spPr>
        <p:txBody>
          <a:bodyPr wrap="none" rtlCol="0">
            <a:spAutoFit/>
          </a:bodyPr>
          <a:lstStyle/>
          <a:p>
            <a:pPr algn="ctr"/>
            <a:r>
              <a:rPr lang="fr-BE" sz="1000" dirty="0">
                <a:solidFill>
                  <a:schemeClr val="bg1"/>
                </a:solidFill>
                <a:latin typeface="Arial" panose="020B0604020202020204" pitchFamily="34" charset="0"/>
                <a:cs typeface="Arial" panose="020B0604020202020204" pitchFamily="34" charset="0"/>
              </a:rPr>
              <a:t>RETURNING </a:t>
            </a:r>
            <a:endParaRPr lang="fr-BE" sz="1000" dirty="0" smtClean="0">
              <a:solidFill>
                <a:schemeClr val="bg1"/>
              </a:solidFill>
              <a:latin typeface="Arial" panose="020B0604020202020204" pitchFamily="34" charset="0"/>
              <a:cs typeface="Arial" panose="020B0604020202020204" pitchFamily="34" charset="0"/>
            </a:endParaRPr>
          </a:p>
          <a:p>
            <a:pPr algn="ctr"/>
            <a:r>
              <a:rPr lang="fr-BE" sz="1000" dirty="0" smtClean="0">
                <a:solidFill>
                  <a:schemeClr val="bg1"/>
                </a:solidFill>
                <a:latin typeface="Arial" panose="020B0604020202020204" pitchFamily="34" charset="0"/>
                <a:cs typeface="Arial" panose="020B0604020202020204" pitchFamily="34" charset="0"/>
              </a:rPr>
              <a:t>FOREIGN </a:t>
            </a:r>
          </a:p>
          <a:p>
            <a:pPr algn="ctr"/>
            <a:r>
              <a:rPr lang="fr-BE" sz="1000" dirty="0" smtClean="0">
                <a:solidFill>
                  <a:schemeClr val="bg1"/>
                </a:solidFill>
                <a:latin typeface="Arial" panose="020B0604020202020204" pitchFamily="34" charset="0"/>
                <a:cs typeface="Arial" panose="020B0604020202020204" pitchFamily="34" charset="0"/>
              </a:rPr>
              <a:t>FIGHTERS</a:t>
            </a:r>
            <a:endParaRPr lang="en-GB" sz="1000" dirty="0" err="1" smtClean="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404698" y="4698498"/>
            <a:ext cx="1176925" cy="877163"/>
          </a:xfrm>
          <a:prstGeom prst="rect">
            <a:avLst/>
          </a:prstGeom>
          <a:noFill/>
        </p:spPr>
        <p:txBody>
          <a:bodyPr wrap="none" rtlCol="0">
            <a:spAutoFit/>
          </a:bodyPr>
          <a:lstStyle/>
          <a:p>
            <a:pPr algn="ctr"/>
            <a:r>
              <a:rPr lang="en-US" sz="850" dirty="0">
                <a:solidFill>
                  <a:schemeClr val="bg1"/>
                </a:solidFill>
                <a:latin typeface="Arial" panose="020B0604020202020204" pitchFamily="34" charset="0"/>
                <a:cs typeface="Arial" panose="020B0604020202020204" pitchFamily="34" charset="0"/>
              </a:rPr>
              <a:t>SPILLOVER </a:t>
            </a:r>
            <a:endParaRPr lang="en-US" sz="850" dirty="0" smtClean="0">
              <a:solidFill>
                <a:schemeClr val="bg1"/>
              </a:solidFill>
              <a:latin typeface="Arial" panose="020B0604020202020204" pitchFamily="34" charset="0"/>
              <a:cs typeface="Arial" panose="020B0604020202020204" pitchFamily="34" charset="0"/>
            </a:endParaRPr>
          </a:p>
          <a:p>
            <a:pPr algn="ctr"/>
            <a:r>
              <a:rPr lang="en-US" sz="850" dirty="0" smtClean="0">
                <a:solidFill>
                  <a:schemeClr val="bg1"/>
                </a:solidFill>
                <a:latin typeface="Arial" panose="020B0604020202020204" pitchFamily="34" charset="0"/>
                <a:cs typeface="Arial" panose="020B0604020202020204" pitchFamily="34" charset="0"/>
              </a:rPr>
              <a:t>EFFECTS</a:t>
            </a:r>
          </a:p>
          <a:p>
            <a:pPr algn="ctr"/>
            <a:r>
              <a:rPr lang="en-US" sz="850" dirty="0" smtClean="0">
                <a:solidFill>
                  <a:schemeClr val="bg1"/>
                </a:solidFill>
                <a:latin typeface="Arial" panose="020B0604020202020204" pitchFamily="34" charset="0"/>
                <a:cs typeface="Arial" panose="020B0604020202020204" pitchFamily="34" charset="0"/>
              </a:rPr>
              <a:t> </a:t>
            </a:r>
            <a:r>
              <a:rPr lang="en-US" sz="850" dirty="0">
                <a:solidFill>
                  <a:schemeClr val="bg1"/>
                </a:solidFill>
                <a:latin typeface="Arial" panose="020B0604020202020204" pitchFamily="34" charset="0"/>
                <a:cs typeface="Arial" panose="020B0604020202020204" pitchFamily="34" charset="0"/>
              </a:rPr>
              <a:t>OF </a:t>
            </a:r>
            <a:r>
              <a:rPr lang="en-US" sz="850" dirty="0" smtClean="0">
                <a:solidFill>
                  <a:schemeClr val="bg1"/>
                </a:solidFill>
                <a:latin typeface="Arial" panose="020B0604020202020204" pitchFamily="34" charset="0"/>
                <a:cs typeface="Arial" panose="020B0604020202020204" pitchFamily="34" charset="0"/>
              </a:rPr>
              <a:t>POLITICAL</a:t>
            </a:r>
          </a:p>
          <a:p>
            <a:pPr algn="ctr"/>
            <a:r>
              <a:rPr lang="en-US" sz="850" dirty="0" smtClean="0">
                <a:solidFill>
                  <a:schemeClr val="bg1"/>
                </a:solidFill>
                <a:latin typeface="Arial" panose="020B0604020202020204" pitchFamily="34" charset="0"/>
                <a:cs typeface="Arial" panose="020B0604020202020204" pitchFamily="34" charset="0"/>
              </a:rPr>
              <a:t> </a:t>
            </a:r>
            <a:r>
              <a:rPr lang="en-US" sz="850" dirty="0">
                <a:solidFill>
                  <a:schemeClr val="bg1"/>
                </a:solidFill>
                <a:latin typeface="Arial" panose="020B0604020202020204" pitchFamily="34" charset="0"/>
                <a:cs typeface="Arial" panose="020B0604020202020204" pitchFamily="34" charset="0"/>
              </a:rPr>
              <a:t>INSTABILITY IN </a:t>
            </a:r>
            <a:endParaRPr lang="en-US" sz="850" dirty="0" smtClean="0">
              <a:solidFill>
                <a:schemeClr val="bg1"/>
              </a:solidFill>
              <a:latin typeface="Arial" panose="020B0604020202020204" pitchFamily="34" charset="0"/>
              <a:cs typeface="Arial" panose="020B0604020202020204" pitchFamily="34" charset="0"/>
            </a:endParaRPr>
          </a:p>
          <a:p>
            <a:pPr algn="ctr"/>
            <a:r>
              <a:rPr lang="en-US" sz="850" dirty="0" smtClean="0">
                <a:solidFill>
                  <a:schemeClr val="bg1"/>
                </a:solidFill>
                <a:latin typeface="Arial" panose="020B0604020202020204" pitchFamily="34" charset="0"/>
                <a:cs typeface="Arial" panose="020B0604020202020204" pitchFamily="34" charset="0"/>
              </a:rPr>
              <a:t>EUROPE'S </a:t>
            </a:r>
          </a:p>
          <a:p>
            <a:pPr algn="ctr"/>
            <a:r>
              <a:rPr lang="en-US" sz="850" dirty="0" smtClean="0">
                <a:solidFill>
                  <a:schemeClr val="bg1"/>
                </a:solidFill>
                <a:latin typeface="Arial" panose="020B0604020202020204" pitchFamily="34" charset="0"/>
                <a:cs typeface="Arial" panose="020B0604020202020204" pitchFamily="34" charset="0"/>
              </a:rPr>
              <a:t>NEIGHBOURHOOD</a:t>
            </a:r>
            <a:endParaRPr lang="en-GB" sz="850" dirty="0" err="1" smtClean="0">
              <a:solidFill>
                <a:schemeClr val="bg1"/>
              </a:solidFill>
              <a:latin typeface="Arial" panose="020B0604020202020204" pitchFamily="34" charset="0"/>
              <a:cs typeface="Arial" panose="020B0604020202020204" pitchFamily="34" charset="0"/>
            </a:endParaRPr>
          </a:p>
        </p:txBody>
      </p:sp>
      <p:sp>
        <p:nvSpPr>
          <p:cNvPr id="15" name="Action Button: Return 14">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429425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MIGRATION</a:t>
            </a:r>
            <a:endParaRPr lang="en-GB" sz="2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610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9"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kern="0" dirty="0" smtClean="0">
                <a:solidFill>
                  <a:schemeClr val="bg1"/>
                </a:solidFill>
                <a:latin typeface="Arial" panose="020B0604020202020204" pitchFamily="34" charset="0"/>
                <a:cs typeface="Arial" panose="020B0604020202020204" pitchFamily="34" charset="0"/>
              </a:rPr>
              <a:t>MIGRATION</a:t>
            </a:r>
            <a:endParaRPr lang="en-GB" sz="2600" kern="0" dirty="0">
              <a:solidFill>
                <a:schemeClr val="bg1"/>
              </a:solidFill>
              <a:latin typeface="Arial" panose="020B0604020202020204" pitchFamily="34" charset="0"/>
              <a:cs typeface="Arial" panose="020B0604020202020204" pitchFamily="34" charset="0"/>
            </a:endParaRPr>
          </a:p>
        </p:txBody>
      </p:sp>
      <p:pic>
        <p:nvPicPr>
          <p:cNvPr id="7170"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1600" y="2028227"/>
            <a:ext cx="6999111" cy="381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042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188" y="692696"/>
            <a:ext cx="6141624" cy="6057740"/>
          </a:xfrm>
          <a:prstGeom prst="rect">
            <a:avLst/>
          </a:prstGeom>
        </p:spPr>
      </p:pic>
      <p:sp>
        <p:nvSpPr>
          <p:cNvPr id="4" name="TextBox 3"/>
          <p:cNvSpPr txBox="1"/>
          <p:nvPr/>
        </p:nvSpPr>
        <p:spPr>
          <a:xfrm>
            <a:off x="3402366" y="1844824"/>
            <a:ext cx="1229824"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Tripling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the EU budget for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search and rescue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mission at sea</a:t>
            </a:r>
          </a:p>
        </p:txBody>
      </p:sp>
      <p:sp>
        <p:nvSpPr>
          <p:cNvPr id="5" name="TextBox 4"/>
          <p:cNvSpPr txBox="1"/>
          <p:nvPr/>
        </p:nvSpPr>
        <p:spPr>
          <a:xfrm>
            <a:off x="4716016" y="1916832"/>
            <a:ext cx="1242648"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Building hotspots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in Greece and Italy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to register and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identify arrivals</a:t>
            </a:r>
          </a:p>
        </p:txBody>
      </p:sp>
      <p:sp>
        <p:nvSpPr>
          <p:cNvPr id="6" name="TextBox 5"/>
          <p:cNvSpPr txBox="1"/>
          <p:nvPr/>
        </p:nvSpPr>
        <p:spPr>
          <a:xfrm>
            <a:off x="5619816" y="2636912"/>
            <a:ext cx="1595309"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An emergency relocation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scheme for all Member </a:t>
            </a:r>
          </a:p>
          <a:p>
            <a:pPr algn="ctr"/>
            <a:r>
              <a:rPr lang="en-GB" sz="900" dirty="0">
                <a:solidFill>
                  <a:schemeClr val="bg1">
                    <a:lumMod val="50000"/>
                  </a:schemeClr>
                </a:solidFill>
                <a:latin typeface="Arial" panose="020B0604020202020204" pitchFamily="34" charset="0"/>
                <a:cs typeface="Arial" panose="020B0604020202020204" pitchFamily="34" charset="0"/>
              </a:rPr>
              <a:t>S</a:t>
            </a:r>
            <a:r>
              <a:rPr lang="en-GB" sz="900" dirty="0" smtClean="0">
                <a:solidFill>
                  <a:schemeClr val="bg1">
                    <a:lumMod val="50000"/>
                  </a:schemeClr>
                </a:solidFill>
                <a:latin typeface="Arial" panose="020B0604020202020204" pitchFamily="34" charset="0"/>
                <a:cs typeface="Arial" panose="020B0604020202020204" pitchFamily="34" charset="0"/>
              </a:rPr>
              <a:t>tates to contribute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to the asylum process</a:t>
            </a:r>
          </a:p>
        </p:txBody>
      </p:sp>
      <p:sp>
        <p:nvSpPr>
          <p:cNvPr id="7" name="TextBox 6"/>
          <p:cNvSpPr txBox="1"/>
          <p:nvPr/>
        </p:nvSpPr>
        <p:spPr>
          <a:xfrm>
            <a:off x="5885850" y="3933056"/>
            <a:ext cx="1358064"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Financial and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practical support to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return operations for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failed applicants</a:t>
            </a:r>
          </a:p>
        </p:txBody>
      </p:sp>
      <p:sp>
        <p:nvSpPr>
          <p:cNvPr id="8" name="TextBox 7"/>
          <p:cNvSpPr txBox="1"/>
          <p:nvPr/>
        </p:nvSpPr>
        <p:spPr>
          <a:xfrm>
            <a:off x="5152316" y="5157192"/>
            <a:ext cx="1467068" cy="784830"/>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An agreement with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Turkey to share the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responsibility for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providing international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protection</a:t>
            </a:r>
          </a:p>
        </p:txBody>
      </p:sp>
      <p:sp>
        <p:nvSpPr>
          <p:cNvPr id="9" name="TextBox 8"/>
          <p:cNvSpPr txBox="1"/>
          <p:nvPr/>
        </p:nvSpPr>
        <p:spPr>
          <a:xfrm>
            <a:off x="3587776" y="5725921"/>
            <a:ext cx="1755609"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Coordination with the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Western Balkans to manage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borders and deliver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humanitarian assistance</a:t>
            </a:r>
          </a:p>
        </p:txBody>
      </p:sp>
      <p:sp>
        <p:nvSpPr>
          <p:cNvPr id="10" name="TextBox 9"/>
          <p:cNvSpPr txBox="1"/>
          <p:nvPr/>
        </p:nvSpPr>
        <p:spPr>
          <a:xfrm>
            <a:off x="1893479" y="3721566"/>
            <a:ext cx="1518364" cy="5078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Emergency funding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for humanitarian efforts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within EU</a:t>
            </a:r>
          </a:p>
        </p:txBody>
      </p:sp>
      <p:sp>
        <p:nvSpPr>
          <p:cNvPr id="11" name="TextBox 10"/>
          <p:cNvSpPr txBox="1"/>
          <p:nvPr/>
        </p:nvSpPr>
        <p:spPr>
          <a:xfrm>
            <a:off x="2197549" y="4903276"/>
            <a:ext cx="1819729"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Trust funds for Syria and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Africa to tackle the economic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and political causes of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migration</a:t>
            </a:r>
          </a:p>
        </p:txBody>
      </p:sp>
      <p:sp>
        <p:nvSpPr>
          <p:cNvPr id="12" name="TextBox 11"/>
          <p:cNvSpPr txBox="1"/>
          <p:nvPr/>
        </p:nvSpPr>
        <p:spPr>
          <a:xfrm>
            <a:off x="2091865" y="2517950"/>
            <a:ext cx="1473480" cy="646331"/>
          </a:xfrm>
          <a:prstGeom prst="rect">
            <a:avLst/>
          </a:prstGeom>
          <a:noFill/>
        </p:spPr>
        <p:txBody>
          <a:bodyPr wrap="none" rtlCol="0">
            <a:spAutoFit/>
          </a:bodyPr>
          <a:lstStyle/>
          <a:p>
            <a:pPr algn="ctr"/>
            <a:r>
              <a:rPr lang="en-GB" sz="900" dirty="0" smtClean="0">
                <a:solidFill>
                  <a:schemeClr val="bg1">
                    <a:lumMod val="50000"/>
                  </a:schemeClr>
                </a:solidFill>
                <a:latin typeface="Arial" panose="020B0604020202020204" pitchFamily="34" charset="0"/>
                <a:cs typeface="Arial" panose="020B0604020202020204" pitchFamily="34" charset="0"/>
              </a:rPr>
              <a:t>New proposals for a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European border and </a:t>
            </a:r>
          </a:p>
          <a:p>
            <a:pPr algn="ctr"/>
            <a:r>
              <a:rPr lang="en-GB" sz="900" dirty="0" smtClean="0">
                <a:solidFill>
                  <a:schemeClr val="bg1">
                    <a:lumMod val="50000"/>
                  </a:schemeClr>
                </a:solidFill>
                <a:latin typeface="Arial" panose="020B0604020202020204" pitchFamily="34" charset="0"/>
                <a:cs typeface="Arial" panose="020B0604020202020204" pitchFamily="34" charset="0"/>
              </a:rPr>
              <a:t>coast guard to support </a:t>
            </a:r>
          </a:p>
          <a:p>
            <a:pPr algn="ctr"/>
            <a:r>
              <a:rPr lang="en-GB" sz="900" dirty="0">
                <a:solidFill>
                  <a:schemeClr val="bg1">
                    <a:lumMod val="50000"/>
                  </a:schemeClr>
                </a:solidFill>
                <a:latin typeface="Arial" panose="020B0604020202020204" pitchFamily="34" charset="0"/>
                <a:cs typeface="Arial" panose="020B0604020202020204" pitchFamily="34" charset="0"/>
              </a:rPr>
              <a:t>M</a:t>
            </a:r>
            <a:r>
              <a:rPr lang="en-GB" sz="900" dirty="0" smtClean="0">
                <a:solidFill>
                  <a:schemeClr val="bg1">
                    <a:lumMod val="50000"/>
                  </a:schemeClr>
                </a:solidFill>
                <a:latin typeface="Arial" panose="020B0604020202020204" pitchFamily="34" charset="0"/>
                <a:cs typeface="Arial" panose="020B0604020202020204" pitchFamily="34" charset="0"/>
              </a:rPr>
              <a:t>ember States</a:t>
            </a:r>
          </a:p>
        </p:txBody>
      </p:sp>
      <p:sp>
        <p:nvSpPr>
          <p:cNvPr id="14" name="Action Button: Return 13">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717795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a:solidFill>
                  <a:schemeClr val="bg1"/>
                </a:solidFill>
                <a:latin typeface="Arial" panose="020B0604020202020204" pitchFamily="34" charset="0"/>
                <a:cs typeface="Arial" panose="020B0604020202020204" pitchFamily="34" charset="0"/>
              </a:rPr>
              <a:t>EU AS A GLOBAL ACTOR</a:t>
            </a:r>
          </a:p>
        </p:txBody>
      </p:sp>
    </p:spTree>
    <p:extLst>
      <p:ext uri="{BB962C8B-B14F-4D97-AF65-F5344CB8AC3E}">
        <p14:creationId xmlns:p14="http://schemas.microsoft.com/office/powerpoint/2010/main" val="293300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572000" y="1398524"/>
            <a:ext cx="5112568"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endParaRPr lang="en-GB" sz="2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TextBox 6"/>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11"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a:solidFill>
                  <a:schemeClr val="bg1"/>
                </a:solidFill>
                <a:latin typeface="Arial" panose="020B0604020202020204" pitchFamily="34" charset="0"/>
                <a:cs typeface="Arial" panose="020B0604020202020204" pitchFamily="34" charset="0"/>
              </a:rPr>
              <a:t>EU AS A GLOBAL ACTOR</a:t>
            </a:r>
          </a:p>
        </p:txBody>
      </p:sp>
      <p:pic>
        <p:nvPicPr>
          <p:cNvPr id="1026" name="Picture 2" descr="H:\My Documents\PPP\Older versions\default_new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72" y="2028227"/>
            <a:ext cx="7704855" cy="375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661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a:off x="130960" y="1556792"/>
            <a:ext cx="936104" cy="4340277"/>
          </a:xfrm>
          <a:prstGeom prst="upArrow">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vert="wordArtVert" rtlCol="0" anchor="ctr"/>
          <a:lstStyle/>
          <a:p>
            <a:pPr algn="ctr" defTabSz="457200" fontAlgn="auto">
              <a:spcBef>
                <a:spcPts val="0"/>
              </a:spcBef>
              <a:spcAft>
                <a:spcPts val="0"/>
              </a:spcAft>
            </a:pPr>
            <a:r>
              <a:rPr lang="en-US" sz="1800" b="0" dirty="0" smtClean="0"/>
              <a:t>Competences</a:t>
            </a:r>
            <a:endParaRPr lang="en-US" sz="1800" b="0" dirty="0"/>
          </a:p>
        </p:txBody>
      </p:sp>
      <p:sp>
        <p:nvSpPr>
          <p:cNvPr id="4" name="Rounded Rectangle 3"/>
          <p:cNvSpPr/>
          <p:nvPr/>
        </p:nvSpPr>
        <p:spPr>
          <a:xfrm>
            <a:off x="1141339" y="2089442"/>
            <a:ext cx="2088232" cy="864096"/>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t>Exclusive</a:t>
            </a:r>
            <a:endParaRPr lang="en-US" sz="1800" b="0" dirty="0"/>
          </a:p>
        </p:txBody>
      </p:sp>
      <p:sp>
        <p:nvSpPr>
          <p:cNvPr id="5" name="Rounded Rectangle 4"/>
          <p:cNvSpPr/>
          <p:nvPr/>
        </p:nvSpPr>
        <p:spPr>
          <a:xfrm>
            <a:off x="1129479" y="4709787"/>
            <a:ext cx="2111952" cy="880494"/>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t>Supporting</a:t>
            </a:r>
            <a:endParaRPr lang="en-US" sz="1800" b="0" dirty="0"/>
          </a:p>
        </p:txBody>
      </p:sp>
      <p:sp>
        <p:nvSpPr>
          <p:cNvPr id="6" name="Rounded Rectangle 5"/>
          <p:cNvSpPr/>
          <p:nvPr/>
        </p:nvSpPr>
        <p:spPr>
          <a:xfrm>
            <a:off x="1141338" y="3349844"/>
            <a:ext cx="2071517" cy="864098"/>
          </a:xfrm>
          <a:prstGeom prst="round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t>Shared</a:t>
            </a:r>
            <a:endParaRPr lang="en-US" sz="1800" b="0" dirty="0"/>
          </a:p>
        </p:txBody>
      </p:sp>
      <p:pic>
        <p:nvPicPr>
          <p:cNvPr id="7" name="Picture 8" descr="Bildergebnis für europa flag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254" y="1857909"/>
            <a:ext cx="1643444" cy="10956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31" b="8442"/>
          <a:stretch/>
        </p:blipFill>
        <p:spPr bwMode="auto">
          <a:xfrm>
            <a:off x="3458644" y="3223120"/>
            <a:ext cx="1676682" cy="11175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descr="Bildergebnis für eu member stat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976"/>
          <a:stretch/>
        </p:blipFill>
        <p:spPr bwMode="auto">
          <a:xfrm>
            <a:off x="3460254" y="4555183"/>
            <a:ext cx="1675071" cy="1189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36096" y="1990224"/>
            <a:ext cx="2546866" cy="830997"/>
          </a:xfrm>
          <a:prstGeom prst="rect">
            <a:avLst/>
          </a:prstGeom>
          <a:noFill/>
        </p:spPr>
        <p:txBody>
          <a:bodyPr wrap="square" rtlCol="0">
            <a:spAutoFit/>
          </a:bodyPr>
          <a:lstStyle/>
          <a:p>
            <a:r>
              <a:rPr lang="en-US" sz="2400" b="0" dirty="0" smtClean="0">
                <a:solidFill>
                  <a:srgbClr val="0F5494"/>
                </a:solidFill>
              </a:rPr>
              <a:t>- Trade</a:t>
            </a:r>
          </a:p>
          <a:p>
            <a:r>
              <a:rPr lang="en-US" sz="2400" b="0" dirty="0" smtClean="0">
                <a:solidFill>
                  <a:srgbClr val="0F5494"/>
                </a:solidFill>
              </a:rPr>
              <a:t>- Competition</a:t>
            </a:r>
          </a:p>
        </p:txBody>
      </p:sp>
      <p:pic>
        <p:nvPicPr>
          <p:cNvPr id="11" name="Picture 16" descr="Bildergebnis für eu treati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97070"/>
            <a:ext cx="1430321" cy="1033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89785" y="3320128"/>
            <a:ext cx="2514868" cy="830997"/>
          </a:xfrm>
          <a:prstGeom prst="rect">
            <a:avLst/>
          </a:prstGeom>
          <a:noFill/>
        </p:spPr>
        <p:txBody>
          <a:bodyPr wrap="square" rtlCol="0">
            <a:spAutoFit/>
          </a:bodyPr>
          <a:lstStyle/>
          <a:p>
            <a:pPr marL="342900" indent="-342900">
              <a:buFontTx/>
              <a:buChar char="-"/>
            </a:pPr>
            <a:r>
              <a:rPr lang="en-US" sz="2400" b="0" dirty="0" smtClean="0">
                <a:solidFill>
                  <a:srgbClr val="0F5494"/>
                </a:solidFill>
              </a:rPr>
              <a:t>Agriculture</a:t>
            </a:r>
          </a:p>
          <a:p>
            <a:pPr marL="342900" indent="-342900">
              <a:buFontTx/>
              <a:buChar char="-"/>
            </a:pPr>
            <a:r>
              <a:rPr lang="en-US" sz="2400" b="0" dirty="0" smtClean="0">
                <a:solidFill>
                  <a:srgbClr val="0F5494"/>
                </a:solidFill>
              </a:rPr>
              <a:t>Environment</a:t>
            </a:r>
          </a:p>
        </p:txBody>
      </p:sp>
      <p:sp>
        <p:nvSpPr>
          <p:cNvPr id="13" name="TextBox 12"/>
          <p:cNvSpPr txBox="1"/>
          <p:nvPr/>
        </p:nvSpPr>
        <p:spPr>
          <a:xfrm>
            <a:off x="5436096" y="4709787"/>
            <a:ext cx="2898871" cy="830997"/>
          </a:xfrm>
          <a:prstGeom prst="rect">
            <a:avLst/>
          </a:prstGeom>
          <a:noFill/>
        </p:spPr>
        <p:txBody>
          <a:bodyPr wrap="square" rtlCol="0">
            <a:spAutoFit/>
          </a:bodyPr>
          <a:lstStyle/>
          <a:p>
            <a:pPr marL="342900" indent="-342900">
              <a:buFontTx/>
              <a:buChar char="-"/>
            </a:pPr>
            <a:r>
              <a:rPr lang="en-US" sz="2400" b="0" dirty="0" smtClean="0">
                <a:solidFill>
                  <a:srgbClr val="0F5494"/>
                </a:solidFill>
              </a:rPr>
              <a:t>Tourism</a:t>
            </a:r>
          </a:p>
          <a:p>
            <a:pPr marL="342900" indent="-342900">
              <a:buFontTx/>
              <a:buChar char="-"/>
            </a:pPr>
            <a:r>
              <a:rPr lang="en-US" sz="2400" b="0" dirty="0" smtClean="0">
                <a:solidFill>
                  <a:srgbClr val="0F5494"/>
                </a:solidFill>
              </a:rPr>
              <a:t>Education</a:t>
            </a:r>
          </a:p>
        </p:txBody>
      </p:sp>
      <p:sp>
        <p:nvSpPr>
          <p:cNvPr id="14"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smtClean="0">
                <a:solidFill>
                  <a:schemeClr val="bg2">
                    <a:lumMod val="75000"/>
                  </a:schemeClr>
                </a:solidFill>
                <a:latin typeface="Arial" panose="020B0604020202020204" pitchFamily="34" charset="0"/>
                <a:cs typeface="Arial" panose="020B0604020202020204" pitchFamily="34" charset="0"/>
              </a:rPr>
              <a:t>Taking decisions in the EU</a:t>
            </a:r>
            <a:endParaRPr lang="en-GB" sz="2600" kern="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439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4" y="1196752"/>
            <a:ext cx="7992888" cy="457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681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0" t="11177" b="10645"/>
          <a:stretch/>
        </p:blipFill>
        <p:spPr>
          <a:xfrm>
            <a:off x="-1" y="692696"/>
            <a:ext cx="9144001" cy="5372100"/>
          </a:xfrm>
          <a:prstGeom prst="rect">
            <a:avLst/>
          </a:prstGeom>
        </p:spPr>
      </p:pic>
      <p:sp>
        <p:nvSpPr>
          <p:cNvPr id="7" name="TextBox 6"/>
          <p:cNvSpPr txBox="1"/>
          <p:nvPr/>
        </p:nvSpPr>
        <p:spPr>
          <a:xfrm>
            <a:off x="0" y="998070"/>
            <a:ext cx="9144000" cy="369332"/>
          </a:xfrm>
          <a:prstGeom prst="rect">
            <a:avLst/>
          </a:prstGeom>
          <a:noFill/>
        </p:spPr>
        <p:txBody>
          <a:bodyPr wrap="square" rtlCol="0">
            <a:spAutoFit/>
          </a:bodyPr>
          <a:lstStyle/>
          <a:p>
            <a:pPr algn="ctr"/>
            <a:r>
              <a:rPr lang="en-US" sz="1800" dirty="0">
                <a:solidFill>
                  <a:schemeClr val="bg1">
                    <a:lumMod val="50000"/>
                  </a:schemeClr>
                </a:solidFill>
                <a:latin typeface="Arial" panose="020B0604020202020204" pitchFamily="34" charset="0"/>
                <a:cs typeface="Arial" panose="020B0604020202020204" pitchFamily="34" charset="0"/>
              </a:rPr>
              <a:t>DEVELOPMENT: EU MAKING THE WORLD A BETTER PLACE</a:t>
            </a:r>
            <a:endParaRPr lang="en-GB" sz="1800" dirty="0" err="1" smtClean="0">
              <a:solidFill>
                <a:schemeClr val="bg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1835696" y="1665675"/>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cs typeface="Arial" panose="020B0604020202020204" pitchFamily="34" charset="0"/>
              </a:rPr>
              <a:t>+ 74 M</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8" name="TextBox 7"/>
          <p:cNvSpPr txBox="1"/>
          <p:nvPr/>
        </p:nvSpPr>
        <p:spPr>
          <a:xfrm>
            <a:off x="1835696" y="1959223"/>
            <a:ext cx="2448272" cy="461665"/>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cs typeface="Arial" panose="020B0604020202020204" pitchFamily="34" charset="0"/>
              </a:rPr>
              <a:t>connected to improved </a:t>
            </a:r>
            <a:endParaRPr lang="en-US" sz="1200" b="0" dirty="0" smtClean="0">
              <a:solidFill>
                <a:schemeClr val="bg1">
                  <a:lumMod val="50000"/>
                </a:schemeClr>
              </a:solidFill>
              <a:latin typeface="Arial" panose="020B0604020202020204" pitchFamily="34" charset="0"/>
              <a:cs typeface="Arial" panose="020B0604020202020204" pitchFamily="34" charset="0"/>
            </a:endParaRPr>
          </a:p>
          <a:p>
            <a:r>
              <a:rPr lang="en-US" sz="1200" b="0" dirty="0" smtClean="0">
                <a:solidFill>
                  <a:schemeClr val="bg1">
                    <a:lumMod val="50000"/>
                  </a:schemeClr>
                </a:solidFill>
                <a:latin typeface="Arial" panose="020B0604020202020204" pitchFamily="34" charset="0"/>
                <a:cs typeface="Arial" panose="020B0604020202020204" pitchFamily="34" charset="0"/>
              </a:rPr>
              <a:t>drinking </a:t>
            </a:r>
            <a:r>
              <a:rPr lang="en-US" sz="1200" b="0" dirty="0">
                <a:solidFill>
                  <a:schemeClr val="bg1">
                    <a:lumMod val="50000"/>
                  </a:schemeClr>
                </a:solidFill>
                <a:latin typeface="Arial" panose="020B0604020202020204" pitchFamily="34" charset="0"/>
                <a:cs typeface="Arial" panose="020B0604020202020204" pitchFamily="34" charset="0"/>
              </a:rPr>
              <a:t>water</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a:xfrm>
            <a:off x="1835696" y="2716178"/>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cs typeface="Arial" panose="020B0604020202020204" pitchFamily="34" charset="0"/>
              </a:rPr>
              <a:t>27.5 M</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11" name="TextBox 10"/>
          <p:cNvSpPr txBox="1"/>
          <p:nvPr/>
        </p:nvSpPr>
        <p:spPr>
          <a:xfrm>
            <a:off x="1835696" y="2996952"/>
            <a:ext cx="2448272" cy="461665"/>
          </a:xfrm>
          <a:prstGeom prst="rect">
            <a:avLst/>
          </a:prstGeom>
          <a:noFill/>
        </p:spPr>
        <p:txBody>
          <a:bodyPr wrap="square" rtlCol="0">
            <a:spAutoFit/>
          </a:bodyPr>
          <a:lstStyle/>
          <a:p>
            <a:r>
              <a:rPr lang="fr-BE" sz="1200" b="0" dirty="0" err="1">
                <a:solidFill>
                  <a:schemeClr val="bg1">
                    <a:lumMod val="50000"/>
                  </a:schemeClr>
                </a:solidFill>
                <a:latin typeface="Arial" panose="020B0604020202020204" pitchFamily="34" charset="0"/>
                <a:cs typeface="Arial" panose="020B0604020202020204" pitchFamily="34" charset="0"/>
              </a:rPr>
              <a:t>connected</a:t>
            </a:r>
            <a:r>
              <a:rPr lang="fr-BE" sz="1200" b="0" dirty="0">
                <a:solidFill>
                  <a:schemeClr val="bg1">
                    <a:lumMod val="50000"/>
                  </a:schemeClr>
                </a:solidFill>
                <a:latin typeface="Arial" panose="020B0604020202020204" pitchFamily="34" charset="0"/>
                <a:cs typeface="Arial" panose="020B0604020202020204" pitchFamily="34" charset="0"/>
              </a:rPr>
              <a:t> to </a:t>
            </a:r>
            <a:r>
              <a:rPr lang="fr-BE" sz="1200" b="0" dirty="0" err="1">
                <a:solidFill>
                  <a:schemeClr val="bg1">
                    <a:lumMod val="50000"/>
                  </a:schemeClr>
                </a:solidFill>
                <a:latin typeface="Arial" panose="020B0604020202020204" pitchFamily="34" charset="0"/>
                <a:cs typeface="Arial" panose="020B0604020202020204" pitchFamily="34" charset="0"/>
              </a:rPr>
              <a:t>sanitation</a:t>
            </a:r>
            <a:r>
              <a:rPr lang="fr-BE" sz="1200" b="0" dirty="0">
                <a:solidFill>
                  <a:schemeClr val="bg1">
                    <a:lumMod val="50000"/>
                  </a:schemeClr>
                </a:solidFill>
                <a:latin typeface="Arial" panose="020B0604020202020204" pitchFamily="34" charset="0"/>
                <a:cs typeface="Arial" panose="020B0604020202020204" pitchFamily="34" charset="0"/>
              </a:rPr>
              <a:t> </a:t>
            </a:r>
            <a:endParaRPr lang="fr-BE" sz="1200" b="0" dirty="0" smtClean="0">
              <a:solidFill>
                <a:schemeClr val="bg1">
                  <a:lumMod val="50000"/>
                </a:schemeClr>
              </a:solidFill>
              <a:latin typeface="Arial" panose="020B0604020202020204" pitchFamily="34" charset="0"/>
              <a:cs typeface="Arial" panose="020B0604020202020204" pitchFamily="34" charset="0"/>
            </a:endParaRPr>
          </a:p>
          <a:p>
            <a:r>
              <a:rPr lang="fr-BE" sz="1200" b="0" dirty="0" err="1" smtClean="0">
                <a:solidFill>
                  <a:schemeClr val="bg1">
                    <a:lumMod val="50000"/>
                  </a:schemeClr>
                </a:solidFill>
                <a:latin typeface="Arial" panose="020B0604020202020204" pitchFamily="34" charset="0"/>
                <a:cs typeface="Arial" panose="020B0604020202020204" pitchFamily="34" charset="0"/>
              </a:rPr>
              <a:t>facilities</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835696" y="3753907"/>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cs typeface="Arial" panose="020B0604020202020204" pitchFamily="34" charset="0"/>
              </a:rPr>
              <a:t>58.7 M</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13" name="TextBox 12"/>
          <p:cNvSpPr txBox="1"/>
          <p:nvPr/>
        </p:nvSpPr>
        <p:spPr>
          <a:xfrm>
            <a:off x="1835696" y="4047455"/>
            <a:ext cx="2592288" cy="461665"/>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cs typeface="Arial" panose="020B0604020202020204" pitchFamily="34" charset="0"/>
              </a:rPr>
              <a:t>assisted through food security related social transfers</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1835696" y="4834027"/>
            <a:ext cx="1008112" cy="323165"/>
          </a:xfrm>
          <a:prstGeom prst="rect">
            <a:avLst/>
          </a:prstGeom>
          <a:noFill/>
        </p:spPr>
        <p:txBody>
          <a:bodyPr wrap="square" rtlCol="0">
            <a:spAutoFit/>
          </a:bodyPr>
          <a:lstStyle/>
          <a:p>
            <a:r>
              <a:rPr lang="en-GB" sz="1500" dirty="0" smtClean="0">
                <a:solidFill>
                  <a:srgbClr val="E7AD34"/>
                </a:solidFill>
                <a:latin typeface="Arial" panose="020B0604020202020204" pitchFamily="34" charset="0"/>
                <a:cs typeface="Arial" panose="020B0604020202020204" pitchFamily="34" charset="0"/>
              </a:rPr>
              <a:t>8.8 M </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15" name="TextBox 14"/>
          <p:cNvSpPr txBox="1"/>
          <p:nvPr/>
        </p:nvSpPr>
        <p:spPr>
          <a:xfrm>
            <a:off x="1835696" y="5127575"/>
            <a:ext cx="2448272" cy="461665"/>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cs typeface="Arial" panose="020B0604020202020204" pitchFamily="34" charset="0"/>
              </a:rPr>
              <a:t>benefited from employment related assistance</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5436096" y="1665675"/>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cs typeface="Arial" panose="020B0604020202020204" pitchFamily="34" charset="0"/>
              </a:rPr>
              <a:t>13.7 M </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17" name="TextBox 16"/>
          <p:cNvSpPr txBox="1"/>
          <p:nvPr/>
        </p:nvSpPr>
        <p:spPr>
          <a:xfrm>
            <a:off x="5364088" y="1700808"/>
            <a:ext cx="2448272" cy="461665"/>
          </a:xfrm>
          <a:prstGeom prst="rect">
            <a:avLst/>
          </a:prstGeom>
          <a:noFill/>
        </p:spPr>
        <p:txBody>
          <a:bodyPr wrap="square" rtlCol="0">
            <a:spAutoFit/>
          </a:bodyPr>
          <a:lstStyle/>
          <a:p>
            <a:r>
              <a:rPr lang="fr-BE" sz="1200" b="0" dirty="0" smtClean="0">
                <a:solidFill>
                  <a:schemeClr val="bg1">
                    <a:lumMod val="50000"/>
                  </a:schemeClr>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new </a:t>
            </a:r>
            <a:r>
              <a:rPr lang="en-US" sz="1200" b="0" dirty="0">
                <a:solidFill>
                  <a:schemeClr val="bg1">
                    <a:lumMod val="50000"/>
                  </a:schemeClr>
                </a:solidFill>
                <a:latin typeface="Arial" panose="020B0604020202020204" pitchFamily="34" charset="0"/>
                <a:cs typeface="Arial" panose="020B0604020202020204" pitchFamily="34" charset="0"/>
              </a:rPr>
              <a:t>pupils </a:t>
            </a:r>
            <a:endParaRPr lang="en-US" sz="1200" b="0" dirty="0" smtClean="0">
              <a:solidFill>
                <a:schemeClr val="bg1">
                  <a:lumMod val="50000"/>
                </a:schemeClr>
              </a:solidFill>
              <a:latin typeface="Arial" panose="020B0604020202020204" pitchFamily="34" charset="0"/>
              <a:cs typeface="Arial" panose="020B0604020202020204" pitchFamily="34" charset="0"/>
            </a:endParaRPr>
          </a:p>
          <a:p>
            <a:r>
              <a:rPr lang="en-US" sz="1200" b="0" dirty="0">
                <a:solidFill>
                  <a:schemeClr val="bg1">
                    <a:lumMod val="50000"/>
                  </a:schemeClr>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 enrolled </a:t>
            </a:r>
            <a:r>
              <a:rPr lang="en-US" sz="1200" b="0" dirty="0">
                <a:solidFill>
                  <a:schemeClr val="bg1">
                    <a:lumMod val="50000"/>
                  </a:schemeClr>
                </a:solidFill>
                <a:latin typeface="Arial" panose="020B0604020202020204" pitchFamily="34" charset="0"/>
                <a:cs typeface="Arial" panose="020B0604020202020204" pitchFamily="34" charset="0"/>
              </a:rPr>
              <a:t>in primary education</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5436096" y="2716178"/>
            <a:ext cx="1008112" cy="323165"/>
          </a:xfrm>
          <a:prstGeom prst="rect">
            <a:avLst/>
          </a:prstGeom>
          <a:noFill/>
        </p:spPr>
        <p:txBody>
          <a:bodyPr wrap="square" rtlCol="0">
            <a:spAutoFit/>
          </a:bodyPr>
          <a:lstStyle/>
          <a:p>
            <a:r>
              <a:rPr lang="en-GB" sz="1500" dirty="0">
                <a:solidFill>
                  <a:srgbClr val="E7AD34"/>
                </a:solidFill>
                <a:latin typeface="Arial" panose="020B0604020202020204" pitchFamily="34" charset="0"/>
                <a:cs typeface="Arial" panose="020B0604020202020204" pitchFamily="34" charset="0"/>
              </a:rPr>
              <a:t>20 M </a:t>
            </a:r>
            <a:endParaRPr lang="fr-BE" sz="1500" dirty="0" err="1" smtClean="0">
              <a:solidFill>
                <a:srgbClr val="E7AD34"/>
              </a:solidFill>
              <a:latin typeface="Arial" panose="020B0604020202020204" pitchFamily="34" charset="0"/>
              <a:cs typeface="Arial" panose="020B0604020202020204" pitchFamily="34" charset="0"/>
            </a:endParaRPr>
          </a:p>
        </p:txBody>
      </p:sp>
      <p:sp>
        <p:nvSpPr>
          <p:cNvPr id="19" name="TextBox 18"/>
          <p:cNvSpPr txBox="1"/>
          <p:nvPr/>
        </p:nvSpPr>
        <p:spPr>
          <a:xfrm>
            <a:off x="5436096" y="2742233"/>
            <a:ext cx="2376264" cy="646331"/>
          </a:xfrm>
          <a:prstGeom prst="rect">
            <a:avLst/>
          </a:prstGeom>
          <a:noFill/>
        </p:spPr>
        <p:txBody>
          <a:bodyPr wrap="square" rtlCol="0">
            <a:spAutoFit/>
          </a:bodyPr>
          <a:lstStyle/>
          <a:p>
            <a:r>
              <a:rPr lang="fr-BE" sz="1200" b="0" dirty="0" smtClean="0">
                <a:solidFill>
                  <a:schemeClr val="bg1">
                    <a:lumMod val="50000"/>
                  </a:schemeClr>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children</a:t>
            </a:r>
            <a:endParaRPr lang="en-US" sz="1200" b="0" dirty="0">
              <a:solidFill>
                <a:schemeClr val="bg1">
                  <a:lumMod val="50000"/>
                </a:schemeClr>
              </a:solidFill>
              <a:latin typeface="Arial" panose="020B0604020202020204" pitchFamily="34" charset="0"/>
              <a:cs typeface="Arial" panose="020B0604020202020204" pitchFamily="34" charset="0"/>
            </a:endParaRPr>
          </a:p>
          <a:p>
            <a:r>
              <a:rPr lang="en-US" sz="1200" b="0" dirty="0">
                <a:solidFill>
                  <a:schemeClr val="bg1">
                    <a:lumMod val="50000"/>
                  </a:schemeClr>
                </a:solidFill>
                <a:latin typeface="Arial" panose="020B0604020202020204" pitchFamily="34" charset="0"/>
                <a:cs typeface="Arial" panose="020B0604020202020204" pitchFamily="34" charset="0"/>
              </a:rPr>
              <a:t>under the age of one </a:t>
            </a:r>
            <a:r>
              <a:rPr lang="en-US" sz="1200" b="0" dirty="0" err="1">
                <a:solidFill>
                  <a:schemeClr val="bg1">
                    <a:lumMod val="50000"/>
                  </a:schemeClr>
                </a:solidFill>
                <a:latin typeface="Arial" panose="020B0604020202020204" pitchFamily="34" charset="0"/>
                <a:cs typeface="Arial" panose="020B0604020202020204" pitchFamily="34" charset="0"/>
              </a:rPr>
              <a:t>immunised</a:t>
            </a:r>
            <a:r>
              <a:rPr lang="en-US" sz="1200" b="0" dirty="0">
                <a:solidFill>
                  <a:schemeClr val="bg1">
                    <a:lumMod val="50000"/>
                  </a:schemeClr>
                </a:solidFill>
                <a:latin typeface="Arial" panose="020B0604020202020204" pitchFamily="34" charset="0"/>
                <a:cs typeface="Arial" panose="020B0604020202020204" pitchFamily="34" charset="0"/>
              </a:rPr>
              <a:t> against measles</a:t>
            </a:r>
          </a:p>
        </p:txBody>
      </p:sp>
      <p:sp>
        <p:nvSpPr>
          <p:cNvPr id="21" name="TextBox 20"/>
          <p:cNvSpPr txBox="1"/>
          <p:nvPr/>
        </p:nvSpPr>
        <p:spPr>
          <a:xfrm>
            <a:off x="5436096" y="3645024"/>
            <a:ext cx="2520280" cy="692497"/>
          </a:xfrm>
          <a:prstGeom prst="rect">
            <a:avLst/>
          </a:prstGeom>
          <a:noFill/>
        </p:spPr>
        <p:txBody>
          <a:bodyPr wrap="square" rtlCol="0">
            <a:spAutoFit/>
          </a:bodyPr>
          <a:lstStyle/>
          <a:p>
            <a:r>
              <a:rPr lang="fr-BE" sz="1200" b="0" dirty="0">
                <a:solidFill>
                  <a:schemeClr val="bg1">
                    <a:lumMod val="50000"/>
                  </a:schemeClr>
                </a:solidFill>
                <a:latin typeface="Arial" panose="020B0604020202020204" pitchFamily="34" charset="0"/>
                <a:cs typeface="Arial" panose="020B0604020202020204" pitchFamily="34" charset="0"/>
              </a:rPr>
              <a:t>The EU has </a:t>
            </a:r>
            <a:r>
              <a:rPr lang="fr-BE" sz="1200" b="0" dirty="0" err="1">
                <a:solidFill>
                  <a:schemeClr val="bg1">
                    <a:lumMod val="50000"/>
                  </a:schemeClr>
                </a:solidFill>
                <a:latin typeface="Arial" panose="020B0604020202020204" pitchFamily="34" charset="0"/>
                <a:cs typeface="Arial" panose="020B0604020202020204" pitchFamily="34" charset="0"/>
              </a:rPr>
              <a:t>allocated</a:t>
            </a:r>
            <a:r>
              <a:rPr lang="fr-BE" sz="1200" b="0" dirty="0">
                <a:solidFill>
                  <a:schemeClr val="bg1">
                    <a:lumMod val="50000"/>
                  </a:schemeClr>
                </a:solidFill>
                <a:latin typeface="Arial" panose="020B0604020202020204" pitchFamily="34" charset="0"/>
                <a:cs typeface="Arial" panose="020B0604020202020204" pitchFamily="34" charset="0"/>
              </a:rPr>
              <a:t> </a:t>
            </a:r>
            <a:r>
              <a:rPr lang="fr-BE" sz="1200" b="0" dirty="0" smtClean="0">
                <a:solidFill>
                  <a:schemeClr val="bg1">
                    <a:lumMod val="50000"/>
                  </a:schemeClr>
                </a:solidFill>
                <a:latin typeface="Arial" panose="020B0604020202020204" pitchFamily="34" charset="0"/>
                <a:cs typeface="Arial" panose="020B0604020202020204" pitchFamily="34" charset="0"/>
              </a:rPr>
              <a:t> </a:t>
            </a:r>
            <a:r>
              <a:rPr lang="fr-BE" sz="1500" dirty="0">
                <a:solidFill>
                  <a:srgbClr val="E7AD34"/>
                </a:solidFill>
                <a:latin typeface="Arial" panose="020B0604020202020204" pitchFamily="34" charset="0"/>
                <a:cs typeface="Arial" panose="020B0604020202020204" pitchFamily="34" charset="0"/>
              </a:rPr>
              <a:t>€ 12.7 </a:t>
            </a:r>
            <a:r>
              <a:rPr lang="fr-BE" sz="1500" dirty="0" smtClean="0">
                <a:solidFill>
                  <a:srgbClr val="E7AD34"/>
                </a:solidFill>
                <a:latin typeface="Arial" panose="020B0604020202020204" pitchFamily="34" charset="0"/>
                <a:cs typeface="Arial" panose="020B0604020202020204" pitchFamily="34" charset="0"/>
              </a:rPr>
              <a:t>M </a:t>
            </a:r>
            <a:r>
              <a:rPr lang="en-US" sz="1200" b="0" dirty="0" smtClean="0">
                <a:solidFill>
                  <a:schemeClr val="bg1">
                    <a:lumMod val="50000"/>
                  </a:schemeClr>
                </a:solidFill>
                <a:latin typeface="Arial" panose="020B0604020202020204" pitchFamily="34" charset="0"/>
                <a:cs typeface="Arial" panose="020B0604020202020204" pitchFamily="34" charset="0"/>
              </a:rPr>
              <a:t>to </a:t>
            </a:r>
            <a:r>
              <a:rPr lang="en-US" sz="1200" b="0" dirty="0">
                <a:solidFill>
                  <a:schemeClr val="bg1">
                    <a:lumMod val="50000"/>
                  </a:schemeClr>
                </a:solidFill>
                <a:latin typeface="Arial" panose="020B0604020202020204" pitchFamily="34" charset="0"/>
                <a:cs typeface="Arial" panose="020B0604020202020204" pitchFamily="34" charset="0"/>
              </a:rPr>
              <a:t>Children of Peace projects around the world</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5436096" y="4712077"/>
            <a:ext cx="3312368" cy="877163"/>
          </a:xfrm>
          <a:prstGeom prst="rect">
            <a:avLst/>
          </a:prstGeom>
          <a:noFill/>
        </p:spPr>
        <p:txBody>
          <a:bodyPr wrap="square" rtlCol="0">
            <a:spAutoFit/>
          </a:bodyPr>
          <a:lstStyle/>
          <a:p>
            <a:r>
              <a:rPr lang="en-US" sz="1200" b="0" dirty="0">
                <a:solidFill>
                  <a:schemeClr val="bg1">
                    <a:lumMod val="50000"/>
                  </a:schemeClr>
                </a:solidFill>
                <a:latin typeface="Arial" panose="020B0604020202020204" pitchFamily="34" charset="0"/>
                <a:cs typeface="Arial" panose="020B0604020202020204" pitchFamily="34" charset="0"/>
              </a:rPr>
              <a:t>In the DRC alone over</a:t>
            </a:r>
            <a:r>
              <a:rPr lang="fr-BE" sz="1200" b="0" dirty="0" smtClean="0">
                <a:solidFill>
                  <a:schemeClr val="bg1">
                    <a:lumMod val="50000"/>
                  </a:schemeClr>
                </a:solidFill>
                <a:latin typeface="Arial" panose="020B0604020202020204" pitchFamily="34" charset="0"/>
                <a:cs typeface="Arial" panose="020B0604020202020204" pitchFamily="34" charset="0"/>
              </a:rPr>
              <a:t> </a:t>
            </a:r>
            <a:r>
              <a:rPr lang="fr-BE" sz="1500" dirty="0">
                <a:solidFill>
                  <a:srgbClr val="E7AD34"/>
                </a:solidFill>
                <a:latin typeface="Arial" panose="020B0604020202020204" pitchFamily="34" charset="0"/>
                <a:cs typeface="Arial" panose="020B0604020202020204" pitchFamily="34" charset="0"/>
              </a:rPr>
              <a:t>40 000 </a:t>
            </a:r>
            <a:r>
              <a:rPr lang="fr-BE" sz="1500" dirty="0" err="1" smtClean="0">
                <a:solidFill>
                  <a:srgbClr val="E7AD34"/>
                </a:solidFill>
                <a:latin typeface="Arial" panose="020B0604020202020204" pitchFamily="34" charset="0"/>
                <a:cs typeface="Arial" panose="020B0604020202020204" pitchFamily="34" charset="0"/>
              </a:rPr>
              <a:t>children</a:t>
            </a:r>
            <a:r>
              <a:rPr lang="fr-BE" sz="1500" dirty="0" smtClean="0">
                <a:solidFill>
                  <a:srgbClr val="E7AD34"/>
                </a:solidFill>
                <a:latin typeface="Arial" panose="020B0604020202020204" pitchFamily="34" charset="0"/>
                <a:cs typeface="Arial" panose="020B0604020202020204" pitchFamily="34" charset="0"/>
              </a:rPr>
              <a:t> </a:t>
            </a:r>
            <a:r>
              <a:rPr lang="en-US" sz="1200" b="0" dirty="0" smtClean="0">
                <a:solidFill>
                  <a:schemeClr val="bg1">
                    <a:lumMod val="50000"/>
                  </a:schemeClr>
                </a:solidFill>
                <a:latin typeface="Arial" panose="020B0604020202020204" pitchFamily="34" charset="0"/>
                <a:cs typeface="Arial" panose="020B0604020202020204" pitchFamily="34" charset="0"/>
              </a:rPr>
              <a:t>formerly </a:t>
            </a:r>
            <a:r>
              <a:rPr lang="en-US" sz="1200" b="0" dirty="0">
                <a:solidFill>
                  <a:schemeClr val="bg1">
                    <a:lumMod val="50000"/>
                  </a:schemeClr>
                </a:solidFill>
                <a:latin typeface="Arial" panose="020B0604020202020204" pitchFamily="34" charset="0"/>
                <a:cs typeface="Arial" panose="020B0604020202020204" pitchFamily="34" charset="0"/>
              </a:rPr>
              <a:t>associated with armed groups, victims of violence or unaccompanied </a:t>
            </a:r>
            <a:endParaRPr lang="en-US" sz="1200" b="0" dirty="0" smtClean="0">
              <a:solidFill>
                <a:schemeClr val="bg1">
                  <a:lumMod val="50000"/>
                </a:schemeClr>
              </a:solidFill>
              <a:latin typeface="Arial" panose="020B0604020202020204" pitchFamily="34" charset="0"/>
              <a:cs typeface="Arial" panose="020B0604020202020204" pitchFamily="34" charset="0"/>
            </a:endParaRPr>
          </a:p>
          <a:p>
            <a:r>
              <a:rPr lang="en-US" sz="1200" b="0" dirty="0" smtClean="0">
                <a:solidFill>
                  <a:schemeClr val="bg1">
                    <a:lumMod val="50000"/>
                  </a:schemeClr>
                </a:solidFill>
                <a:latin typeface="Arial" panose="020B0604020202020204" pitchFamily="34" charset="0"/>
                <a:cs typeface="Arial" panose="020B0604020202020204" pitchFamily="34" charset="0"/>
              </a:rPr>
              <a:t>minors </a:t>
            </a:r>
            <a:r>
              <a:rPr lang="en-US" sz="1200" b="0" dirty="0">
                <a:solidFill>
                  <a:schemeClr val="bg1">
                    <a:lumMod val="50000"/>
                  </a:schemeClr>
                </a:solidFill>
                <a:latin typeface="Arial" panose="020B0604020202020204" pitchFamily="34" charset="0"/>
                <a:cs typeface="Arial" panose="020B0604020202020204" pitchFamily="34" charset="0"/>
              </a:rPr>
              <a:t>have accessed education</a:t>
            </a:r>
            <a:endParaRPr lang="en-GB" sz="1200" b="0" dirty="0" err="1" smtClean="0">
              <a:solidFill>
                <a:schemeClr val="bg1">
                  <a:lumMod val="50000"/>
                </a:schemeClr>
              </a:solidFill>
              <a:latin typeface="Arial" panose="020B0604020202020204" pitchFamily="34" charset="0"/>
              <a:cs typeface="Arial" panose="020B0604020202020204" pitchFamily="34" charset="0"/>
            </a:endParaRPr>
          </a:p>
        </p:txBody>
      </p:sp>
      <p:sp>
        <p:nvSpPr>
          <p:cNvPr id="25" name="TextBox 24"/>
          <p:cNvSpPr txBox="1"/>
          <p:nvPr/>
        </p:nvSpPr>
        <p:spPr>
          <a:xfrm>
            <a:off x="669517" y="5783644"/>
            <a:ext cx="7790915" cy="261610"/>
          </a:xfrm>
          <a:prstGeom prst="rect">
            <a:avLst/>
          </a:prstGeom>
          <a:noFill/>
        </p:spPr>
        <p:txBody>
          <a:bodyPr wrap="square" rtlCol="0">
            <a:spAutoFit/>
          </a:bodyPr>
          <a:lstStyle/>
          <a:p>
            <a:pPr algn="ctr"/>
            <a:r>
              <a:rPr lang="en-US" sz="1100" dirty="0">
                <a:solidFill>
                  <a:schemeClr val="bg1">
                    <a:lumMod val="50000"/>
                  </a:schemeClr>
                </a:solidFill>
                <a:latin typeface="Arial" panose="020B0604020202020204" pitchFamily="34" charset="0"/>
                <a:cs typeface="Arial" panose="020B0604020202020204" pitchFamily="34" charset="0"/>
              </a:rPr>
              <a:t>EU IS THE WORLD'S LARGEST AID DONOR WITH THE €58.2 BN CONTRIBUTION</a:t>
            </a:r>
            <a:endParaRPr lang="en-GB" sz="1100" dirty="0" err="1" smtClean="0">
              <a:solidFill>
                <a:schemeClr val="bg1">
                  <a:lumMod val="50000"/>
                </a:schemeClr>
              </a:solidFill>
              <a:latin typeface="Arial" panose="020B0604020202020204" pitchFamily="34" charset="0"/>
              <a:cs typeface="Arial" panose="020B0604020202020204" pitchFamily="34" charset="0"/>
            </a:endParaRPr>
          </a:p>
        </p:txBody>
      </p:sp>
      <p:sp>
        <p:nvSpPr>
          <p:cNvPr id="22" name="Action Button: Return 21">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0210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115" r="8115"/>
          <a:stretch/>
        </p:blipFill>
        <p:spPr>
          <a:xfrm>
            <a:off x="0" y="-11151"/>
            <a:ext cx="9144000" cy="68914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6" name="TextBox 5"/>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8"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smtClean="0">
                <a:solidFill>
                  <a:schemeClr val="bg1"/>
                </a:solidFill>
                <a:latin typeface="Arial" panose="020B0604020202020204" pitchFamily="34" charset="0"/>
                <a:cs typeface="Arial" panose="020B0604020202020204" pitchFamily="34" charset="0"/>
              </a:rPr>
              <a:t>DEMOCRATIC CHANGE</a:t>
            </a:r>
            <a:endParaRPr lang="en-GB" sz="2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539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115" r="8115"/>
          <a:stretch/>
        </p:blipFill>
        <p:spPr>
          <a:xfrm>
            <a:off x="0" y="-11151"/>
            <a:ext cx="9144000" cy="68914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832"/>
            <a:ext cx="9144000" cy="987552"/>
          </a:xfrm>
          <a:prstGeom prst="rect">
            <a:avLst/>
          </a:prstGeom>
        </p:spPr>
      </p:pic>
      <p:pic>
        <p:nvPicPr>
          <p:cNvPr id="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6" name="TextBox 5"/>
          <p:cNvSpPr txBox="1"/>
          <p:nvPr/>
        </p:nvSpPr>
        <p:spPr>
          <a:xfrm>
            <a:off x="2671480" y="44624"/>
            <a:ext cx="3801041" cy="807913"/>
          </a:xfrm>
          <a:prstGeom prst="rect">
            <a:avLst/>
          </a:prstGeom>
          <a:noFill/>
        </p:spPr>
        <p:txBody>
          <a:bodyPr wrap="none" rtlCol="0">
            <a:spAutoFit/>
          </a:bodyPr>
          <a:lstStyle/>
          <a:p>
            <a:pPr algn="ctr">
              <a:lnSpc>
                <a:spcPct val="150000"/>
              </a:lnSpc>
            </a:pPr>
            <a:r>
              <a:rPr lang="en-GB" sz="1800" b="1" kern="2100" spc="300" baseline="0" dirty="0" smtClean="0">
                <a:solidFill>
                  <a:schemeClr val="bg1"/>
                </a:solidFill>
                <a:latin typeface="Arial" panose="020B0604020202020204" pitchFamily="34" charset="0"/>
                <a:cs typeface="Arial" panose="020B0604020202020204" pitchFamily="34" charset="0"/>
              </a:rPr>
              <a:t>EUROPEAN COMMISSION</a:t>
            </a:r>
          </a:p>
          <a:p>
            <a:pPr algn="ctr">
              <a:lnSpc>
                <a:spcPct val="150000"/>
              </a:lnSpc>
            </a:pPr>
            <a:r>
              <a:rPr lang="en-GB" sz="1300" b="0" i="0" dirty="0" smtClean="0">
                <a:solidFill>
                  <a:schemeClr val="bg1"/>
                </a:solidFill>
                <a:latin typeface="Arial" panose="020B0604020202020204" pitchFamily="34" charset="0"/>
                <a:cs typeface="Arial" panose="020B0604020202020204" pitchFamily="34" charset="0"/>
              </a:rPr>
              <a:t>THE EU'S POLITICAL EXECUTIVE</a:t>
            </a:r>
          </a:p>
        </p:txBody>
      </p:sp>
      <p:sp>
        <p:nvSpPr>
          <p:cNvPr id="8" name="Title 1"/>
          <p:cNvSpPr txBox="1">
            <a:spLocks/>
          </p:cNvSpPr>
          <p:nvPr/>
        </p:nvSpPr>
        <p:spPr>
          <a:xfrm>
            <a:off x="1682180" y="1398524"/>
            <a:ext cx="5779642" cy="629703"/>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r>
              <a:rPr lang="en-GB" sz="2600" dirty="0" smtClean="0">
                <a:solidFill>
                  <a:schemeClr val="bg1"/>
                </a:solidFill>
                <a:latin typeface="Arial" panose="020B0604020202020204" pitchFamily="34" charset="0"/>
                <a:cs typeface="Arial" panose="020B0604020202020204" pitchFamily="34" charset="0"/>
              </a:rPr>
              <a:t>DEMOCRATIC CHANGE</a:t>
            </a:r>
            <a:endParaRPr lang="en-GB" sz="2600" dirty="0">
              <a:solidFill>
                <a:schemeClr val="bg1"/>
              </a:solidFill>
              <a:latin typeface="Arial" panose="020B0604020202020204" pitchFamily="34" charset="0"/>
              <a:cs typeface="Arial" panose="020B0604020202020204" pitchFamily="34" charset="0"/>
            </a:endParaRPr>
          </a:p>
        </p:txBody>
      </p:sp>
      <p:pic>
        <p:nvPicPr>
          <p:cNvPr id="8194" name="Picture 2">
            <a:hlinkClick r:id="rId6"/>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28889" y="2028227"/>
            <a:ext cx="6886222" cy="373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0751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83968" y="2006842"/>
            <a:ext cx="4476596" cy="161250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0" name="Rectangle 9"/>
          <p:cNvSpPr/>
          <p:nvPr/>
        </p:nvSpPr>
        <p:spPr>
          <a:xfrm>
            <a:off x="3779912" y="3825044"/>
            <a:ext cx="4476596" cy="212423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9" name="Rectangle 8"/>
          <p:cNvSpPr/>
          <p:nvPr/>
        </p:nvSpPr>
        <p:spPr>
          <a:xfrm>
            <a:off x="455444" y="3140968"/>
            <a:ext cx="4476596" cy="16561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 name="Rectangle 1"/>
          <p:cNvSpPr/>
          <p:nvPr/>
        </p:nvSpPr>
        <p:spPr>
          <a:xfrm>
            <a:off x="1613458" y="1556792"/>
            <a:ext cx="4176464" cy="172819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94" y="2060848"/>
            <a:ext cx="7364932" cy="3483666"/>
          </a:xfrm>
          <a:prstGeom prst="rect">
            <a:avLst/>
          </a:prstGeom>
        </p:spPr>
      </p:pic>
      <p:sp>
        <p:nvSpPr>
          <p:cNvPr id="13" name="Rectangle 12"/>
          <p:cNvSpPr/>
          <p:nvPr/>
        </p:nvSpPr>
        <p:spPr>
          <a:xfrm>
            <a:off x="6193066" y="2321842"/>
            <a:ext cx="2915438" cy="1015663"/>
          </a:xfrm>
          <a:prstGeom prst="rect">
            <a:avLst/>
          </a:prstGeom>
        </p:spPr>
        <p:txBody>
          <a:bodyPr wrap="square">
            <a:spAutoFit/>
          </a:bodyPr>
          <a:lstStyle/>
          <a:p>
            <a:r>
              <a:rPr lang="fr-FR" sz="3000" dirty="0">
                <a:solidFill>
                  <a:schemeClr val="bg1">
                    <a:lumMod val="50000"/>
                  </a:schemeClr>
                </a:solidFill>
                <a:latin typeface="Arial" panose="020B0604020202020204" pitchFamily="34" charset="0"/>
                <a:cs typeface="Arial" panose="020B0604020202020204" pitchFamily="34" charset="0"/>
              </a:rPr>
              <a:t>Focus on</a:t>
            </a:r>
            <a:endParaRPr lang="en-GB" sz="3000" dirty="0">
              <a:solidFill>
                <a:schemeClr val="bg1">
                  <a:lumMod val="50000"/>
                </a:schemeClr>
              </a:solidFill>
              <a:latin typeface="Arial" panose="020B0604020202020204" pitchFamily="34" charset="0"/>
              <a:cs typeface="Arial" panose="020B0604020202020204" pitchFamily="34" charset="0"/>
            </a:endParaRPr>
          </a:p>
          <a:p>
            <a:r>
              <a:rPr lang="fr-FR" sz="3000" dirty="0" smtClean="0">
                <a:solidFill>
                  <a:srgbClr val="67C0B5"/>
                </a:solidFill>
                <a:latin typeface="Arial" panose="020B0604020202020204" pitchFamily="34" charset="0"/>
                <a:cs typeface="Arial" panose="020B0604020202020204" pitchFamily="34" charset="0"/>
              </a:rPr>
              <a:t>10 </a:t>
            </a:r>
            <a:r>
              <a:rPr lang="fr-FR" sz="3000" dirty="0" err="1" smtClean="0">
                <a:solidFill>
                  <a:srgbClr val="67C0B5"/>
                </a:solidFill>
                <a:latin typeface="Arial" panose="020B0604020202020204" pitchFamily="34" charset="0"/>
                <a:cs typeface="Arial" panose="020B0604020202020204" pitchFamily="34" charset="0"/>
              </a:rPr>
              <a:t>priorities</a:t>
            </a:r>
            <a:r>
              <a:rPr lang="fr-FR" sz="3000" dirty="0" smtClean="0">
                <a:solidFill>
                  <a:srgbClr val="67C0B5"/>
                </a:solidFill>
                <a:latin typeface="Arial" panose="020B0604020202020204" pitchFamily="34" charset="0"/>
                <a:cs typeface="Arial" panose="020B0604020202020204" pitchFamily="34" charset="0"/>
              </a:rPr>
              <a:t> </a:t>
            </a:r>
          </a:p>
        </p:txBody>
      </p:sp>
      <p:sp>
        <p:nvSpPr>
          <p:cNvPr id="14" name="TextBox 13"/>
          <p:cNvSpPr txBox="1"/>
          <p:nvPr/>
        </p:nvSpPr>
        <p:spPr>
          <a:xfrm>
            <a:off x="1259632" y="3573016"/>
            <a:ext cx="3600400" cy="954107"/>
          </a:xfrm>
          <a:prstGeom prst="rect">
            <a:avLst/>
          </a:prstGeom>
          <a:noFill/>
        </p:spPr>
        <p:txBody>
          <a:bodyPr wrap="square" rtlCol="0">
            <a:spAutoFit/>
          </a:bodyPr>
          <a:lstStyle/>
          <a:p>
            <a:r>
              <a:rPr lang="en-GB" sz="2800" dirty="0">
                <a:solidFill>
                  <a:schemeClr val="bg1">
                    <a:lumMod val="50000"/>
                  </a:schemeClr>
                </a:solidFill>
                <a:latin typeface="Arial" panose="020B0604020202020204" pitchFamily="34" charset="0"/>
                <a:cs typeface="Arial" panose="020B0604020202020204" pitchFamily="34" charset="0"/>
              </a:rPr>
              <a:t>Taking a closer look at </a:t>
            </a:r>
            <a:r>
              <a:rPr lang="en-GB" sz="2800" dirty="0">
                <a:solidFill>
                  <a:srgbClr val="67C0B5"/>
                </a:solidFill>
                <a:latin typeface="Arial" panose="020B0604020202020204" pitchFamily="34" charset="0"/>
                <a:cs typeface="Arial" panose="020B0604020202020204" pitchFamily="34" charset="0"/>
              </a:rPr>
              <a:t>existing law</a:t>
            </a:r>
            <a:endParaRPr lang="en-GB" sz="2800" dirty="0" smtClean="0">
              <a:solidFill>
                <a:schemeClr val="bg1">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851920" y="4887162"/>
            <a:ext cx="4332580" cy="954107"/>
          </a:xfrm>
          <a:prstGeom prst="rect">
            <a:avLst/>
          </a:prstGeom>
          <a:noFill/>
        </p:spPr>
        <p:txBody>
          <a:bodyPr wrap="square" rtlCol="0">
            <a:spAutoFit/>
          </a:bodyPr>
          <a:lstStyle/>
          <a:p>
            <a:pPr algn="ctr"/>
            <a:r>
              <a:rPr lang="en-GB" sz="2800" dirty="0">
                <a:solidFill>
                  <a:schemeClr val="bg1">
                    <a:lumMod val="50000"/>
                  </a:schemeClr>
                </a:solidFill>
                <a:latin typeface="Arial" panose="020B0604020202020204" pitchFamily="34" charset="0"/>
                <a:cs typeface="Arial" panose="020B0604020202020204" pitchFamily="34" charset="0"/>
              </a:rPr>
              <a:t>EU to </a:t>
            </a:r>
            <a:r>
              <a:rPr lang="en-GB" sz="2800" dirty="0">
                <a:solidFill>
                  <a:srgbClr val="67C0B5"/>
                </a:solidFill>
                <a:latin typeface="Arial" panose="020B0604020202020204" pitchFamily="34" charset="0"/>
                <a:cs typeface="Arial" panose="020B0604020202020204" pitchFamily="34" charset="0"/>
              </a:rPr>
              <a:t>serve citizens </a:t>
            </a:r>
            <a:r>
              <a:rPr lang="en-GB" sz="2800" dirty="0" smtClean="0">
                <a:solidFill>
                  <a:schemeClr val="bg1">
                    <a:lumMod val="50000"/>
                  </a:schemeClr>
                </a:solidFill>
                <a:latin typeface="Arial" panose="020B0604020202020204" pitchFamily="34" charset="0"/>
                <a:cs typeface="Arial" panose="020B0604020202020204" pitchFamily="34" charset="0"/>
              </a:rPr>
              <a:t/>
            </a:r>
            <a:br>
              <a:rPr lang="en-GB" sz="2800" dirty="0" smtClean="0">
                <a:solidFill>
                  <a:schemeClr val="bg1">
                    <a:lumMod val="50000"/>
                  </a:schemeClr>
                </a:solidFill>
                <a:latin typeface="Arial" panose="020B0604020202020204" pitchFamily="34" charset="0"/>
                <a:cs typeface="Arial" panose="020B0604020202020204" pitchFamily="34" charset="0"/>
              </a:rPr>
            </a:br>
            <a:r>
              <a:rPr lang="en-GB" sz="2800" dirty="0" smtClean="0">
                <a:solidFill>
                  <a:schemeClr val="bg1">
                    <a:lumMod val="50000"/>
                  </a:schemeClr>
                </a:solidFill>
                <a:latin typeface="Arial" panose="020B0604020202020204" pitchFamily="34" charset="0"/>
                <a:cs typeface="Arial" panose="020B0604020202020204" pitchFamily="34" charset="0"/>
              </a:rPr>
              <a:t>and </a:t>
            </a:r>
            <a:r>
              <a:rPr lang="en-GB" sz="2800" dirty="0">
                <a:solidFill>
                  <a:schemeClr val="bg1">
                    <a:lumMod val="50000"/>
                  </a:schemeClr>
                </a:solidFill>
                <a:latin typeface="Arial" panose="020B0604020202020204" pitchFamily="34" charset="0"/>
                <a:cs typeface="Arial" panose="020B0604020202020204" pitchFamily="34" charset="0"/>
              </a:rPr>
              <a:t>businesses</a:t>
            </a:r>
            <a:endParaRPr lang="en-GB" sz="2800" dirty="0" smtClean="0">
              <a:solidFill>
                <a:schemeClr val="bg1">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1187624" y="1628800"/>
            <a:ext cx="3456384" cy="1015663"/>
          </a:xfrm>
          <a:prstGeom prst="rect">
            <a:avLst/>
          </a:prstGeom>
          <a:noFill/>
        </p:spPr>
        <p:txBody>
          <a:bodyPr wrap="square" rtlCol="0">
            <a:spAutoFit/>
          </a:bodyPr>
          <a:lstStyle/>
          <a:p>
            <a:pPr algn="r"/>
            <a:r>
              <a:rPr lang="en-GB" sz="6000" dirty="0" smtClean="0">
                <a:solidFill>
                  <a:schemeClr val="accent3">
                    <a:lumMod val="85000"/>
                  </a:schemeClr>
                </a:solidFill>
                <a:latin typeface="Arial" panose="020B0604020202020204" pitchFamily="34" charset="0"/>
                <a:cs typeface="Arial" panose="020B0604020202020204" pitchFamily="34" charset="0"/>
              </a:rPr>
              <a:t>ВIG</a:t>
            </a:r>
            <a:endParaRPr lang="en-GB" sz="6000" b="0" dirty="0" smtClean="0">
              <a:solidFill>
                <a:schemeClr val="accent3">
                  <a:lumMod val="8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979712" y="1836112"/>
            <a:ext cx="3456384" cy="1169551"/>
          </a:xfrm>
          <a:prstGeom prst="rect">
            <a:avLst/>
          </a:prstGeom>
          <a:noFill/>
        </p:spPr>
        <p:txBody>
          <a:bodyPr wrap="square" rtlCol="0">
            <a:spAutoFit/>
          </a:bodyPr>
          <a:lstStyle/>
          <a:p>
            <a:pPr algn="r"/>
            <a:r>
              <a:rPr lang="en-GB" sz="2600" dirty="0">
                <a:solidFill>
                  <a:schemeClr val="bg1">
                    <a:lumMod val="50000"/>
                  </a:schemeClr>
                </a:solidFill>
                <a:latin typeface="Arial" panose="020B0604020202020204" pitchFamily="34" charset="0"/>
                <a:cs typeface="Arial" panose="020B0604020202020204" pitchFamily="34" charset="0"/>
              </a:rPr>
              <a:t>BIG on </a:t>
            </a:r>
            <a:r>
              <a:rPr lang="en-GB" sz="4400" dirty="0">
                <a:solidFill>
                  <a:srgbClr val="67C0B5"/>
                </a:solidFill>
                <a:latin typeface="Arial" panose="020B0604020202020204" pitchFamily="34" charset="0"/>
                <a:cs typeface="Arial" panose="020B0604020202020204" pitchFamily="34" charset="0"/>
              </a:rPr>
              <a:t>ВIG</a:t>
            </a:r>
            <a:r>
              <a:rPr lang="en-GB" sz="2600" dirty="0">
                <a:solidFill>
                  <a:schemeClr val="bg1">
                    <a:lumMod val="50000"/>
                  </a:schemeClr>
                </a:solidFill>
                <a:latin typeface="Arial" panose="020B0604020202020204" pitchFamily="34" charset="0"/>
                <a:cs typeface="Arial" panose="020B0604020202020204" pitchFamily="34" charset="0"/>
              </a:rPr>
              <a:t> </a:t>
            </a:r>
            <a:r>
              <a:rPr lang="en-GB" sz="2600" b="0" dirty="0">
                <a:solidFill>
                  <a:schemeClr val="bg1">
                    <a:lumMod val="50000"/>
                  </a:schemeClr>
                </a:solidFill>
                <a:latin typeface="Arial" panose="020B0604020202020204" pitchFamily="34" charset="0"/>
                <a:cs typeface="Arial" panose="020B0604020202020204" pitchFamily="34" charset="0"/>
              </a:rPr>
              <a:t>things</a:t>
            </a:r>
            <a:r>
              <a:rPr lang="en-GB" sz="2600" dirty="0">
                <a:solidFill>
                  <a:schemeClr val="bg1">
                    <a:lumMod val="50000"/>
                  </a:schemeClr>
                </a:solidFill>
                <a:latin typeface="Arial" panose="020B0604020202020204" pitchFamily="34" charset="0"/>
                <a:cs typeface="Arial" panose="020B0604020202020204" pitchFamily="34" charset="0"/>
              </a:rPr>
              <a:t> </a:t>
            </a:r>
            <a:r>
              <a:rPr lang="en-GB" sz="2600" dirty="0" smtClean="0">
                <a:solidFill>
                  <a:schemeClr val="bg1">
                    <a:lumMod val="50000"/>
                  </a:schemeClr>
                </a:solidFill>
                <a:latin typeface="Arial" panose="020B0604020202020204" pitchFamily="34" charset="0"/>
                <a:cs typeface="Arial" panose="020B0604020202020204" pitchFamily="34" charset="0"/>
              </a:rPr>
              <a:t/>
            </a:r>
            <a:br>
              <a:rPr lang="en-GB" sz="2600" dirty="0" smtClean="0">
                <a:solidFill>
                  <a:schemeClr val="bg1">
                    <a:lumMod val="50000"/>
                  </a:schemeClr>
                </a:solidFill>
                <a:latin typeface="Arial" panose="020B0604020202020204" pitchFamily="34" charset="0"/>
                <a:cs typeface="Arial" panose="020B0604020202020204" pitchFamily="34" charset="0"/>
              </a:rPr>
            </a:br>
            <a:r>
              <a:rPr lang="en-GB" sz="2600" dirty="0" smtClean="0">
                <a:solidFill>
                  <a:schemeClr val="bg1">
                    <a:lumMod val="50000"/>
                  </a:schemeClr>
                </a:solidFill>
                <a:latin typeface="Arial" panose="020B0604020202020204" pitchFamily="34" charset="0"/>
                <a:cs typeface="Arial" panose="020B0604020202020204" pitchFamily="34" charset="0"/>
              </a:rPr>
              <a:t>small </a:t>
            </a:r>
            <a:r>
              <a:rPr lang="en-GB" sz="2600" b="0" dirty="0">
                <a:solidFill>
                  <a:schemeClr val="bg1">
                    <a:lumMod val="50000"/>
                  </a:schemeClr>
                </a:solidFill>
                <a:latin typeface="Arial" panose="020B0604020202020204" pitchFamily="34" charset="0"/>
                <a:cs typeface="Arial" panose="020B0604020202020204" pitchFamily="34" charset="0"/>
              </a:rPr>
              <a:t>on </a:t>
            </a:r>
            <a:r>
              <a:rPr lang="en-GB" sz="2000" dirty="0">
                <a:solidFill>
                  <a:srgbClr val="67C0B5"/>
                </a:solidFill>
                <a:latin typeface="Arial" panose="020B0604020202020204" pitchFamily="34" charset="0"/>
                <a:cs typeface="Arial" panose="020B0604020202020204" pitchFamily="34" charset="0"/>
              </a:rPr>
              <a:t>small</a:t>
            </a:r>
            <a:r>
              <a:rPr lang="en-GB" sz="2600" b="0" dirty="0">
                <a:solidFill>
                  <a:schemeClr val="bg1">
                    <a:lumMod val="50000"/>
                  </a:schemeClr>
                </a:solidFill>
                <a:latin typeface="Arial" panose="020B0604020202020204" pitchFamily="34" charset="0"/>
                <a:cs typeface="Arial" panose="020B0604020202020204" pitchFamily="34" charset="0"/>
              </a:rPr>
              <a:t> </a:t>
            </a:r>
            <a:r>
              <a:rPr lang="en-GB" sz="2600" b="0" dirty="0" smtClean="0">
                <a:solidFill>
                  <a:schemeClr val="bg1">
                    <a:lumMod val="50000"/>
                  </a:schemeClr>
                </a:solidFill>
                <a:latin typeface="Arial" panose="020B0604020202020204" pitchFamily="34" charset="0"/>
                <a:cs typeface="Arial" panose="020B0604020202020204" pitchFamily="34" charset="0"/>
              </a:rPr>
              <a:t>things</a:t>
            </a:r>
            <a:endParaRPr lang="en-GB" sz="2600" b="0" dirty="0" smtClean="0">
              <a:solidFill>
                <a:srgbClr val="67C0B5"/>
              </a:solidFill>
              <a:latin typeface="Arial" panose="020B0604020202020204" pitchFamily="34" charset="0"/>
              <a:cs typeface="Arial" panose="020B0604020202020204" pitchFamily="34" charset="0"/>
            </a:endParaRPr>
          </a:p>
        </p:txBody>
      </p:sp>
      <p:sp>
        <p:nvSpPr>
          <p:cNvPr id="18" name="Action Button: Return 17">
            <a:hlinkClick r:id="rId4" action="ppaction://hlinksldjump" highlightClick="1"/>
          </p:cNvPr>
          <p:cNvSpPr/>
          <p:nvPr/>
        </p:nvSpPr>
        <p:spPr>
          <a:xfrm>
            <a:off x="4249066" y="6665885"/>
            <a:ext cx="462212" cy="191575"/>
          </a:xfrm>
          <a:prstGeom prst="actionButtonReturn">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6480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77013" y="6149393"/>
            <a:ext cx="2243137" cy="588540"/>
          </a:xfrm>
          <a:prstGeom prst="rect">
            <a:avLst/>
          </a:prstGeom>
          <a:noFill/>
          <a:ln w="9525">
            <a:noFill/>
            <a:miter lim="800000"/>
            <a:headEnd/>
            <a:tailEnd/>
          </a:ln>
        </p:spPr>
      </p:pic>
      <p:sp>
        <p:nvSpPr>
          <p:cNvPr id="7" name="Rectangle 6"/>
          <p:cNvSpPr/>
          <p:nvPr/>
        </p:nvSpPr>
        <p:spPr>
          <a:xfrm>
            <a:off x="4536504" y="1412776"/>
            <a:ext cx="4572000" cy="3785652"/>
          </a:xfrm>
          <a:prstGeom prst="rect">
            <a:avLst/>
          </a:prstGeom>
        </p:spPr>
        <p:txBody>
          <a:bodyPr>
            <a:spAutoFit/>
          </a:bodyPr>
          <a:lstStyle/>
          <a:p>
            <a:r>
              <a:rPr lang="en-GB" sz="3000" i="1" dirty="0" smtClean="0">
                <a:solidFill>
                  <a:schemeClr val="bg1"/>
                </a:solidFill>
                <a:latin typeface="Arial" panose="020B0604020202020204" pitchFamily="34" charset="0"/>
                <a:cs typeface="Arial" panose="020B0604020202020204" pitchFamily="34" charset="0"/>
              </a:rPr>
              <a:t>"We </a:t>
            </a:r>
            <a:r>
              <a:rPr lang="en-GB" sz="3000" i="1" dirty="0">
                <a:solidFill>
                  <a:schemeClr val="bg1"/>
                </a:solidFill>
                <a:latin typeface="Arial" panose="020B0604020202020204" pitchFamily="34" charset="0"/>
                <a:cs typeface="Arial" panose="020B0604020202020204" pitchFamily="34" charset="0"/>
              </a:rPr>
              <a:t>can only succeed </a:t>
            </a:r>
            <a:r>
              <a:rPr lang="en-GB" sz="3000" i="1" dirty="0" smtClean="0">
                <a:solidFill>
                  <a:schemeClr val="bg1"/>
                </a:solidFill>
                <a:latin typeface="Arial" panose="020B0604020202020204" pitchFamily="34" charset="0"/>
                <a:cs typeface="Arial" panose="020B0604020202020204" pitchFamily="34" charset="0"/>
              </a:rPr>
              <a:t/>
            </a:r>
            <a:br>
              <a:rPr lang="en-GB" sz="3000" i="1" dirty="0" smtClean="0">
                <a:solidFill>
                  <a:schemeClr val="bg1"/>
                </a:solidFill>
                <a:latin typeface="Arial" panose="020B0604020202020204" pitchFamily="34" charset="0"/>
                <a:cs typeface="Arial" panose="020B0604020202020204" pitchFamily="34" charset="0"/>
              </a:rPr>
            </a:br>
            <a:r>
              <a:rPr lang="en-GB" sz="3000" i="1" dirty="0" smtClean="0">
                <a:solidFill>
                  <a:schemeClr val="bg1"/>
                </a:solidFill>
                <a:latin typeface="Arial" panose="020B0604020202020204" pitchFamily="34" charset="0"/>
                <a:cs typeface="Arial" panose="020B0604020202020204" pitchFamily="34" charset="0"/>
              </a:rPr>
              <a:t>as </a:t>
            </a:r>
            <a:r>
              <a:rPr lang="en-GB" sz="3000" i="1" dirty="0">
                <a:solidFill>
                  <a:schemeClr val="bg1"/>
                </a:solidFill>
                <a:latin typeface="Arial" panose="020B0604020202020204" pitchFamily="34" charset="0"/>
                <a:cs typeface="Arial" panose="020B0604020202020204" pitchFamily="34" charset="0"/>
              </a:rPr>
              <a:t>a Union. Collectively we are stronger than the challenges that confront </a:t>
            </a:r>
            <a:r>
              <a:rPr lang="en-GB" sz="3000" i="1" dirty="0" smtClean="0">
                <a:solidFill>
                  <a:schemeClr val="bg1"/>
                </a:solidFill>
                <a:latin typeface="Arial" panose="020B0604020202020204" pitchFamily="34" charset="0"/>
                <a:cs typeface="Arial" panose="020B0604020202020204" pitchFamily="34" charset="0"/>
              </a:rPr>
              <a:t>us."</a:t>
            </a:r>
            <a:endParaRPr lang="en-GB" sz="3000" i="1" dirty="0">
              <a:solidFill>
                <a:schemeClr val="bg1"/>
              </a:solidFill>
              <a:latin typeface="Arial" panose="020B0604020202020204" pitchFamily="34" charset="0"/>
              <a:cs typeface="Arial" panose="020B0604020202020204" pitchFamily="34" charset="0"/>
            </a:endParaRPr>
          </a:p>
          <a:p>
            <a:endParaRPr lang="en-GB" sz="3000" i="1" dirty="0">
              <a:solidFill>
                <a:schemeClr val="bg1"/>
              </a:solidFill>
              <a:latin typeface="Arial" panose="020B0604020202020204" pitchFamily="34" charset="0"/>
              <a:cs typeface="Arial" panose="020B0604020202020204" pitchFamily="34" charset="0"/>
            </a:endParaRPr>
          </a:p>
          <a:p>
            <a:r>
              <a:rPr lang="en-GB" sz="2000" dirty="0" smtClean="0">
                <a:solidFill>
                  <a:schemeClr val="bg1"/>
                </a:solidFill>
                <a:latin typeface="Arial" panose="020B0604020202020204" pitchFamily="34" charset="0"/>
                <a:cs typeface="Arial" panose="020B0604020202020204" pitchFamily="34" charset="0"/>
              </a:rPr>
              <a:t>President </a:t>
            </a:r>
            <a:r>
              <a:rPr lang="en-GB" sz="2000" dirty="0">
                <a:solidFill>
                  <a:schemeClr val="bg1"/>
                </a:solidFill>
                <a:latin typeface="Arial" panose="020B0604020202020204" pitchFamily="34" charset="0"/>
                <a:cs typeface="Arial" panose="020B0604020202020204" pitchFamily="34" charset="0"/>
              </a:rPr>
              <a:t>Jean-Claude </a:t>
            </a:r>
            <a:r>
              <a:rPr lang="en-GB" sz="2000" dirty="0" err="1" smtClean="0">
                <a:solidFill>
                  <a:schemeClr val="bg1"/>
                </a:solidFill>
                <a:latin typeface="Arial" panose="020B0604020202020204" pitchFamily="34" charset="0"/>
                <a:cs typeface="Arial" panose="020B0604020202020204" pitchFamily="34" charset="0"/>
              </a:rPr>
              <a:t>Juncker</a:t>
            </a:r>
            <a:endParaRPr lang="en-GB" sz="2000" dirty="0" smtClean="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Strasbourg, 9 </a:t>
            </a:r>
            <a:r>
              <a:rPr lang="en-US" sz="2000" dirty="0">
                <a:solidFill>
                  <a:schemeClr val="bg1"/>
                </a:solidFill>
                <a:latin typeface="Arial" panose="020B0604020202020204" pitchFamily="34" charset="0"/>
                <a:cs typeface="Arial" panose="020B0604020202020204" pitchFamily="34" charset="0"/>
              </a:rPr>
              <a:t>September </a:t>
            </a:r>
            <a:r>
              <a:rPr lang="en-US" sz="2000" dirty="0" smtClean="0">
                <a:solidFill>
                  <a:schemeClr val="bg1"/>
                </a:solidFill>
                <a:latin typeface="Arial" panose="020B0604020202020204" pitchFamily="34" charset="0"/>
                <a:cs typeface="Arial" panose="020B0604020202020204" pitchFamily="34" charset="0"/>
              </a:rPr>
              <a:t>2015</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525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The 4 roles of the Commission</a:t>
            </a:r>
          </a:p>
        </p:txBody>
      </p:sp>
      <p:grpSp>
        <p:nvGrpSpPr>
          <p:cNvPr id="4" name="Group 3"/>
          <p:cNvGrpSpPr/>
          <p:nvPr/>
        </p:nvGrpSpPr>
        <p:grpSpPr>
          <a:xfrm>
            <a:off x="0" y="2754173"/>
            <a:ext cx="5940152" cy="378435"/>
            <a:chOff x="0" y="2754173"/>
            <a:chExt cx="5940152" cy="378435"/>
          </a:xfrm>
        </p:grpSpPr>
        <p:sp>
          <p:nvSpPr>
            <p:cNvPr id="2" name="Pentagon 1">
              <a:hlinkClick r:id="rId3"/>
            </p:cNvPr>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0" name="TextBox 9">
              <a:hlinkClick r:id="rId3"/>
            </p:cNvPr>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cs typeface="Arial" panose="020B0604020202020204" pitchFamily="34" charset="0"/>
                </a:rPr>
                <a:t>RIGHT  OF INITIATIVE</a:t>
              </a:r>
              <a:endParaRPr lang="en-US" sz="1800" dirty="0">
                <a:solidFill>
                  <a:schemeClr val="bg1"/>
                </a:solidFill>
                <a:latin typeface="Arial" panose="020B0604020202020204" pitchFamily="34" charset="0"/>
                <a:cs typeface="Arial" panose="020B0604020202020204" pitchFamily="34" charset="0"/>
              </a:endParaRPr>
            </a:p>
          </p:txBody>
        </p:sp>
      </p:grpSp>
      <p:sp>
        <p:nvSpPr>
          <p:cNvPr id="14" name="Pentagon 13"/>
          <p:cNvSpPr/>
          <p:nvPr/>
        </p:nvSpPr>
        <p:spPr>
          <a:xfrm>
            <a:off x="-1" y="3348632"/>
            <a:ext cx="6516217" cy="360040"/>
          </a:xfrm>
          <a:prstGeom prst="homePlate">
            <a:avLst/>
          </a:prstGeom>
          <a:solidFill>
            <a:srgbClr val="E2F2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1" name="TextBox 10"/>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POLICY &amp; BUDGET IMPLEMENTATION</a:t>
            </a:r>
            <a:endParaRPr lang="en-US" sz="1800" dirty="0">
              <a:solidFill>
                <a:schemeClr val="bg1"/>
              </a:solidFill>
              <a:latin typeface="Arial" panose="020B0604020202020204" pitchFamily="34" charset="0"/>
              <a:cs typeface="Arial" panose="020B0604020202020204" pitchFamily="34" charset="0"/>
            </a:endParaRPr>
          </a:p>
        </p:txBody>
      </p:sp>
      <p:sp>
        <p:nvSpPr>
          <p:cNvPr id="15" name="Pentagon 14"/>
          <p:cNvSpPr/>
          <p:nvPr/>
        </p:nvSpPr>
        <p:spPr>
          <a:xfrm>
            <a:off x="-5500" y="3996704"/>
            <a:ext cx="6948264" cy="360040"/>
          </a:xfrm>
          <a:prstGeom prst="homePlate">
            <a:avLst/>
          </a:prstGeom>
          <a:solidFill>
            <a:srgbClr val="E2ED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2" name="TextBox 11"/>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GUARDIAN OF THE TREATIES</a:t>
            </a:r>
            <a:endParaRPr lang="en-US" sz="1800" dirty="0">
              <a:solidFill>
                <a:schemeClr val="bg1"/>
              </a:solidFill>
              <a:latin typeface="Arial" panose="020B0604020202020204" pitchFamily="34" charset="0"/>
              <a:cs typeface="Arial" panose="020B0604020202020204" pitchFamily="34" charset="0"/>
            </a:endParaRPr>
          </a:p>
        </p:txBody>
      </p:sp>
      <p:sp>
        <p:nvSpPr>
          <p:cNvPr id="16" name="Pentagon 15"/>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3" name="TextBox 12"/>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INTERNATIONAL DIMENSION</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00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43" t="5829" r="17524" b="4589"/>
          <a:stretch/>
        </p:blipFill>
        <p:spPr>
          <a:xfrm>
            <a:off x="3779749" y="2060848"/>
            <a:ext cx="1800363" cy="123808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340" r="13283"/>
          <a:stretch/>
        </p:blipFill>
        <p:spPr>
          <a:xfrm>
            <a:off x="2267744" y="4520454"/>
            <a:ext cx="1869589" cy="141074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634381"/>
            <a:ext cx="2516099" cy="1028431"/>
          </a:xfrm>
          <a:prstGeom prst="rect">
            <a:avLst/>
          </a:prstGeom>
        </p:spPr>
      </p:pic>
      <p:sp>
        <p:nvSpPr>
          <p:cNvPr id="5"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Initiating laws and policies</a:t>
            </a:r>
          </a:p>
        </p:txBody>
      </p:sp>
      <p:sp>
        <p:nvSpPr>
          <p:cNvPr id="6" name="Rectangular Callout 5"/>
          <p:cNvSpPr/>
          <p:nvPr/>
        </p:nvSpPr>
        <p:spPr>
          <a:xfrm>
            <a:off x="5724128" y="1785010"/>
            <a:ext cx="1728192"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7" name="Rectangle 6"/>
          <p:cNvSpPr/>
          <p:nvPr/>
        </p:nvSpPr>
        <p:spPr>
          <a:xfrm>
            <a:off x="5724128" y="1785010"/>
            <a:ext cx="1723865" cy="707886"/>
          </a:xfrm>
          <a:prstGeom prst="rect">
            <a:avLst/>
          </a:prstGeom>
        </p:spPr>
        <p:txBody>
          <a:bodyPr wrap="square">
            <a:spAutoFit/>
          </a:bodyPr>
          <a:lstStyle/>
          <a:p>
            <a:pPr marL="3175" algn="ctr"/>
            <a:r>
              <a:rPr lang="en-US" sz="2000" dirty="0">
                <a:solidFill>
                  <a:schemeClr val="bg1"/>
                </a:solidFill>
                <a:latin typeface="Arial" panose="020B0604020202020204" pitchFamily="34" charset="0"/>
                <a:cs typeface="Arial" panose="020B0604020202020204" pitchFamily="34" charset="0"/>
              </a:rPr>
              <a:t>Voice of the EU</a:t>
            </a:r>
          </a:p>
        </p:txBody>
      </p:sp>
      <p:sp>
        <p:nvSpPr>
          <p:cNvPr id="8" name="Rectangular Callout 7"/>
          <p:cNvSpPr/>
          <p:nvPr/>
        </p:nvSpPr>
        <p:spPr>
          <a:xfrm flipH="1">
            <a:off x="634403" y="4102689"/>
            <a:ext cx="1675699"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9" name="Rectangle 8"/>
          <p:cNvSpPr/>
          <p:nvPr/>
        </p:nvSpPr>
        <p:spPr>
          <a:xfrm>
            <a:off x="557027" y="4102689"/>
            <a:ext cx="1723865" cy="707886"/>
          </a:xfrm>
          <a:prstGeom prst="rect">
            <a:avLst/>
          </a:prstGeom>
        </p:spPr>
        <p:txBody>
          <a:bodyPr wrap="square">
            <a:spAutoFit/>
          </a:bodyPr>
          <a:lstStyle/>
          <a:p>
            <a:pPr marL="3175" algn="ctr"/>
            <a:r>
              <a:rPr lang="en-US" sz="2000" dirty="0" smtClean="0">
                <a:solidFill>
                  <a:schemeClr val="bg1"/>
                </a:solidFill>
                <a:latin typeface="Arial" panose="020B0604020202020204" pitchFamily="34" charset="0"/>
                <a:cs typeface="Arial" panose="020B0604020202020204" pitchFamily="34" charset="0"/>
              </a:rPr>
              <a:t>Citizens' voice</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ular Callout 9"/>
          <p:cNvSpPr/>
          <p:nvPr/>
        </p:nvSpPr>
        <p:spPr>
          <a:xfrm>
            <a:off x="6516216" y="4067077"/>
            <a:ext cx="2232248" cy="648072"/>
          </a:xfrm>
          <a:prstGeom prst="wedgeRectCallout">
            <a:avLst>
              <a:gd name="adj1" fmla="val -44139"/>
              <a:gd name="adj2" fmla="val 77617"/>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1" name="Rectangle 10"/>
          <p:cNvSpPr/>
          <p:nvPr/>
        </p:nvSpPr>
        <p:spPr>
          <a:xfrm>
            <a:off x="6516216" y="4041303"/>
            <a:ext cx="2232248" cy="707886"/>
          </a:xfrm>
          <a:prstGeom prst="rect">
            <a:avLst/>
          </a:prstGeom>
        </p:spPr>
        <p:txBody>
          <a:bodyPr wrap="square">
            <a:spAutoFit/>
          </a:bodyPr>
          <a:lstStyle/>
          <a:p>
            <a:pPr marL="3175" algn="ctr"/>
            <a:r>
              <a:rPr lang="en-US" sz="2000" dirty="0" smtClean="0">
                <a:solidFill>
                  <a:schemeClr val="bg1"/>
                </a:solidFill>
                <a:latin typeface="Arial" panose="020B0604020202020204" pitchFamily="34" charset="0"/>
                <a:cs typeface="Arial" panose="020B0604020202020204" pitchFamily="34" charset="0"/>
              </a:rPr>
              <a:t>Member States' voice</a:t>
            </a:r>
            <a:endParaRPr lang="en-US" sz="2000"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a:off x="3779749" y="3458151"/>
            <a:ext cx="1584339" cy="1062303"/>
          </a:xfrm>
          <a:prstGeom prst="triangle">
            <a:avLst/>
          </a:prstGeom>
          <a:solidFill>
            <a:srgbClr val="FCD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b="0" dirty="0" smtClean="0"/>
              <a:t>        </a:t>
            </a:r>
            <a:endParaRPr lang="en-GB" sz="1800" b="0" dirty="0"/>
          </a:p>
        </p:txBody>
      </p:sp>
      <p:sp>
        <p:nvSpPr>
          <p:cNvPr id="16" name="TextBox 15"/>
          <p:cNvSpPr txBox="1"/>
          <p:nvPr/>
        </p:nvSpPr>
        <p:spPr>
          <a:xfrm rot="18631584">
            <a:off x="2824411" y="3536921"/>
            <a:ext cx="1300356" cy="369332"/>
          </a:xfrm>
          <a:prstGeom prst="rect">
            <a:avLst/>
          </a:prstGeom>
          <a:noFill/>
        </p:spPr>
        <p:txBody>
          <a:bodyPr wrap="none" rtlCol="0">
            <a:spAutoFit/>
          </a:bodyPr>
          <a:lstStyle/>
          <a:p>
            <a:r>
              <a:rPr lang="en-GB" sz="1800" dirty="0" smtClean="0">
                <a:solidFill>
                  <a:srgbClr val="F7A428"/>
                </a:solidFill>
                <a:latin typeface="Arial" panose="020B0604020202020204" pitchFamily="34" charset="0"/>
                <a:cs typeface="Arial" panose="020B0604020202020204" pitchFamily="34" charset="0"/>
              </a:rPr>
              <a:t>Proposals</a:t>
            </a:r>
          </a:p>
        </p:txBody>
      </p:sp>
      <p:cxnSp>
        <p:nvCxnSpPr>
          <p:cNvPr id="18" name="Straight Arrow Connector 17"/>
          <p:cNvCxnSpPr>
            <a:endCxn id="3" idx="0"/>
          </p:cNvCxnSpPr>
          <p:nvPr/>
        </p:nvCxnSpPr>
        <p:spPr bwMode="auto">
          <a:xfrm flipH="1">
            <a:off x="3202539" y="3429000"/>
            <a:ext cx="923441" cy="1091454"/>
          </a:xfrm>
          <a:prstGeom prst="straightConnector1">
            <a:avLst/>
          </a:prstGeom>
          <a:noFill/>
          <a:ln w="57150" cap="flat" cmpd="sng" algn="ctr">
            <a:solidFill>
              <a:srgbClr val="F7AF4D"/>
            </a:solidFill>
            <a:prstDash val="solid"/>
            <a:round/>
            <a:headEnd type="none" w="med" len="med"/>
            <a:tailEnd type="arrow"/>
          </a:ln>
          <a:effectLst/>
        </p:spPr>
      </p:cxnSp>
      <p:cxnSp>
        <p:nvCxnSpPr>
          <p:cNvPr id="21" name="Straight Arrow Connector 20"/>
          <p:cNvCxnSpPr/>
          <p:nvPr/>
        </p:nvCxnSpPr>
        <p:spPr bwMode="auto">
          <a:xfrm>
            <a:off x="5076056" y="3429000"/>
            <a:ext cx="792088" cy="1091454"/>
          </a:xfrm>
          <a:prstGeom prst="straightConnector1">
            <a:avLst/>
          </a:prstGeom>
          <a:noFill/>
          <a:ln w="57150" cap="flat" cmpd="sng" algn="ctr">
            <a:solidFill>
              <a:srgbClr val="F7AF4D"/>
            </a:solidFill>
            <a:prstDash val="solid"/>
            <a:round/>
            <a:headEnd type="none" w="med" len="med"/>
            <a:tailEnd type="arrow"/>
          </a:ln>
          <a:effectLst/>
        </p:spPr>
      </p:cxnSp>
      <p:sp>
        <p:nvSpPr>
          <p:cNvPr id="24" name="TextBox 23"/>
          <p:cNvSpPr txBox="1"/>
          <p:nvPr/>
        </p:nvSpPr>
        <p:spPr>
          <a:xfrm rot="3192481">
            <a:off x="4963162" y="3570178"/>
            <a:ext cx="1300356" cy="369332"/>
          </a:xfrm>
          <a:prstGeom prst="rect">
            <a:avLst/>
          </a:prstGeom>
          <a:noFill/>
        </p:spPr>
        <p:txBody>
          <a:bodyPr wrap="none" rtlCol="0">
            <a:spAutoFit/>
          </a:bodyPr>
          <a:lstStyle/>
          <a:p>
            <a:r>
              <a:rPr lang="en-GB" sz="1800" dirty="0" smtClean="0">
                <a:solidFill>
                  <a:srgbClr val="F7A428"/>
                </a:solidFill>
                <a:latin typeface="Arial" panose="020B0604020202020204" pitchFamily="34" charset="0"/>
                <a:cs typeface="Arial" panose="020B0604020202020204" pitchFamily="34" charset="0"/>
              </a:rPr>
              <a:t>Proposals</a:t>
            </a:r>
          </a:p>
        </p:txBody>
      </p:sp>
    </p:spTree>
    <p:extLst>
      <p:ext uri="{BB962C8B-B14F-4D97-AF65-F5344CB8AC3E}">
        <p14:creationId xmlns:p14="http://schemas.microsoft.com/office/powerpoint/2010/main" val="23727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The 4 roles of the Commission</a:t>
            </a:r>
          </a:p>
        </p:txBody>
      </p:sp>
      <p:sp>
        <p:nvSpPr>
          <p:cNvPr id="24" name="Pentagon 23"/>
          <p:cNvSpPr/>
          <p:nvPr/>
        </p:nvSpPr>
        <p:spPr>
          <a:xfrm>
            <a:off x="0" y="2772568"/>
            <a:ext cx="5940152" cy="360040"/>
          </a:xfrm>
          <a:prstGeom prst="homePlate">
            <a:avLst/>
          </a:prstGeom>
          <a:solidFill>
            <a:srgbClr val="F7A4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5" name="TextBox 24"/>
          <p:cNvSpPr txBox="1"/>
          <p:nvPr/>
        </p:nvSpPr>
        <p:spPr>
          <a:xfrm>
            <a:off x="781088" y="2754173"/>
            <a:ext cx="3786563" cy="369332"/>
          </a:xfrm>
          <a:prstGeom prst="rect">
            <a:avLst/>
          </a:prstGeom>
          <a:noFill/>
        </p:spPr>
        <p:txBody>
          <a:bodyPr wrap="square" rtlCol="0">
            <a:spAutoFit/>
          </a:bodyPr>
          <a:lstStyle/>
          <a:p>
            <a:r>
              <a:rPr lang="en-US" sz="1800" dirty="0" smtClean="0">
                <a:solidFill>
                  <a:schemeClr val="bg1"/>
                </a:solidFill>
                <a:latin typeface="Arial" panose="020B0604020202020204" pitchFamily="34" charset="0"/>
                <a:cs typeface="Arial" panose="020B0604020202020204" pitchFamily="34" charset="0"/>
              </a:rPr>
              <a:t>RIGHT  OF INITIATIVE</a:t>
            </a:r>
            <a:endParaRPr lang="en-US" sz="1800" dirty="0">
              <a:solidFill>
                <a:schemeClr val="bg1"/>
              </a:solidFill>
              <a:latin typeface="Arial" panose="020B0604020202020204" pitchFamily="34" charset="0"/>
              <a:cs typeface="Arial" panose="020B0604020202020204" pitchFamily="34" charset="0"/>
            </a:endParaRPr>
          </a:p>
        </p:txBody>
      </p:sp>
      <p:sp>
        <p:nvSpPr>
          <p:cNvPr id="26" name="Pentagon 25">
            <a:hlinkClick r:id="rId3"/>
          </p:cNvPr>
          <p:cNvSpPr/>
          <p:nvPr/>
        </p:nvSpPr>
        <p:spPr>
          <a:xfrm>
            <a:off x="-1" y="3348632"/>
            <a:ext cx="6516217" cy="360040"/>
          </a:xfrm>
          <a:prstGeom prst="homePlate">
            <a:avLst/>
          </a:prstGeom>
          <a:solidFill>
            <a:srgbClr val="6DBF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7" name="TextBox 26">
            <a:hlinkClick r:id="rId3"/>
          </p:cNvPr>
          <p:cNvSpPr txBox="1"/>
          <p:nvPr/>
        </p:nvSpPr>
        <p:spPr>
          <a:xfrm>
            <a:off x="781088" y="3348632"/>
            <a:ext cx="5807136" cy="369332"/>
          </a:xfrm>
          <a:prstGeom prst="rect">
            <a:avLst/>
          </a:prstGeom>
          <a:noFill/>
          <a:effectLst>
            <a:reflection endPos="0" dir="5400000" sy="-100000" algn="bl" rotWithShape="0"/>
          </a:effectLst>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POLICY &amp; BUDGET IMPLEMENTATION</a:t>
            </a:r>
            <a:endParaRPr lang="en-US" sz="1800" dirty="0">
              <a:solidFill>
                <a:schemeClr val="bg1"/>
              </a:solidFill>
              <a:latin typeface="Arial" panose="020B0604020202020204" pitchFamily="34" charset="0"/>
              <a:cs typeface="Arial" panose="020B0604020202020204" pitchFamily="34" charset="0"/>
            </a:endParaRPr>
          </a:p>
        </p:txBody>
      </p:sp>
      <p:sp>
        <p:nvSpPr>
          <p:cNvPr id="28" name="Pentagon 27"/>
          <p:cNvSpPr/>
          <p:nvPr/>
        </p:nvSpPr>
        <p:spPr>
          <a:xfrm>
            <a:off x="-5500" y="3996704"/>
            <a:ext cx="6948264" cy="360040"/>
          </a:xfrm>
          <a:prstGeom prst="homePlate">
            <a:avLst/>
          </a:prstGeom>
          <a:solidFill>
            <a:srgbClr val="E2ED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29" name="TextBox 28"/>
          <p:cNvSpPr txBox="1"/>
          <p:nvPr/>
        </p:nvSpPr>
        <p:spPr>
          <a:xfrm>
            <a:off x="781088" y="3985035"/>
            <a:ext cx="4037827"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GUARDIAN OF THE TREATIES</a:t>
            </a:r>
            <a:endParaRPr lang="en-US" sz="1800" dirty="0">
              <a:solidFill>
                <a:schemeClr val="bg1"/>
              </a:solidFill>
              <a:latin typeface="Arial" panose="020B0604020202020204" pitchFamily="34" charset="0"/>
              <a:cs typeface="Arial" panose="020B0604020202020204" pitchFamily="34" charset="0"/>
            </a:endParaRPr>
          </a:p>
        </p:txBody>
      </p:sp>
      <p:sp>
        <p:nvSpPr>
          <p:cNvPr id="30" name="Pentagon 29"/>
          <p:cNvSpPr/>
          <p:nvPr/>
        </p:nvSpPr>
        <p:spPr>
          <a:xfrm>
            <a:off x="-17032" y="4644776"/>
            <a:ext cx="7613367" cy="360040"/>
          </a:xfrm>
          <a:prstGeom prst="homePlate">
            <a:avLst/>
          </a:prstGeom>
          <a:solidFill>
            <a:srgbClr val="FDDF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31" name="TextBox 30"/>
          <p:cNvSpPr txBox="1"/>
          <p:nvPr/>
        </p:nvSpPr>
        <p:spPr>
          <a:xfrm>
            <a:off x="781088" y="4643844"/>
            <a:ext cx="3860558" cy="369332"/>
          </a:xfrm>
          <a:prstGeom prst="rect">
            <a:avLst/>
          </a:prstGeom>
          <a:noFill/>
        </p:spPr>
        <p:txBody>
          <a:bodyPr wrap="square" rtlCol="0">
            <a:spAutoFit/>
          </a:bodyPr>
          <a:lstStyle/>
          <a:p>
            <a:pPr marL="3175"/>
            <a:r>
              <a:rPr lang="en-US" sz="1800" dirty="0" smtClean="0">
                <a:solidFill>
                  <a:schemeClr val="bg1"/>
                </a:solidFill>
                <a:latin typeface="Arial" panose="020B0604020202020204" pitchFamily="34" charset="0"/>
                <a:cs typeface="Arial" panose="020B0604020202020204" pitchFamily="34" charset="0"/>
              </a:rPr>
              <a:t>INTERNATIONAL DIMENSION</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92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677" t="3878" r="3180" b="12230"/>
          <a:stretch/>
        </p:blipFill>
        <p:spPr>
          <a:xfrm>
            <a:off x="-1" y="1556793"/>
            <a:ext cx="4999065" cy="5301208"/>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578" t="66884"/>
          <a:stretch/>
        </p:blipFill>
        <p:spPr bwMode="auto">
          <a:xfrm>
            <a:off x="179512" y="6559930"/>
            <a:ext cx="819396" cy="24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65372" y="1089473"/>
            <a:ext cx="8229600" cy="611336"/>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600" kern="0" dirty="0">
                <a:solidFill>
                  <a:schemeClr val="bg2">
                    <a:lumMod val="75000"/>
                  </a:schemeClr>
                </a:solidFill>
                <a:latin typeface="Arial" panose="020B0604020202020204" pitchFamily="34" charset="0"/>
                <a:cs typeface="Arial" panose="020B0604020202020204" pitchFamily="34" charset="0"/>
              </a:rPr>
              <a:t>Implementing policies</a:t>
            </a:r>
          </a:p>
        </p:txBody>
      </p:sp>
      <p:grpSp>
        <p:nvGrpSpPr>
          <p:cNvPr id="11" name="Group 10"/>
          <p:cNvGrpSpPr/>
          <p:nvPr/>
        </p:nvGrpSpPr>
        <p:grpSpPr>
          <a:xfrm>
            <a:off x="5449557" y="1785597"/>
            <a:ext cx="3658947" cy="2816156"/>
            <a:chOff x="5449557" y="1785597"/>
            <a:chExt cx="3658947" cy="2816156"/>
          </a:xfrm>
        </p:grpSpPr>
        <p:sp>
          <p:nvSpPr>
            <p:cNvPr id="4" name="TextBox 3"/>
            <p:cNvSpPr txBox="1"/>
            <p:nvPr/>
          </p:nvSpPr>
          <p:spPr>
            <a:xfrm>
              <a:off x="5616843" y="1785597"/>
              <a:ext cx="3491661" cy="2816156"/>
            </a:xfrm>
            <a:prstGeom prst="rect">
              <a:avLst/>
            </a:prstGeom>
            <a:noFill/>
          </p:spPr>
          <p:txBody>
            <a:bodyPr wrap="none" rtlCol="0">
              <a:spAutoFit/>
            </a:bodyPr>
            <a:lstStyle/>
            <a:p>
              <a:r>
                <a:rPr lang="en-GB" sz="1800" b="0" dirty="0" smtClean="0">
                  <a:solidFill>
                    <a:schemeClr val="bg1">
                      <a:lumMod val="50000"/>
                    </a:schemeClr>
                  </a:solidFill>
                  <a:latin typeface="Arial" panose="020B0604020202020204" pitchFamily="34" charset="0"/>
                  <a:cs typeface="Arial" panose="020B0604020202020204" pitchFamily="34" charset="0"/>
                </a:rPr>
                <a:t>Legend</a:t>
              </a:r>
            </a:p>
            <a:p>
              <a:endParaRPr lang="en-GB" sz="24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cs typeface="Arial" panose="020B0604020202020204" pitchFamily="34" charset="0"/>
                </a:rPr>
                <a:t>Less developed regions </a:t>
              </a:r>
            </a:p>
            <a:p>
              <a:r>
                <a:rPr lang="en-GB" sz="1500" b="0" dirty="0" smtClean="0">
                  <a:solidFill>
                    <a:schemeClr val="bg1">
                      <a:lumMod val="50000"/>
                    </a:schemeClr>
                  </a:solidFill>
                  <a:latin typeface="Arial" panose="020B0604020202020204" pitchFamily="34" charset="0"/>
                  <a:cs typeface="Arial" panose="020B0604020202020204" pitchFamily="34" charset="0"/>
                </a:rPr>
                <a:t>(GDP/head &lt; 75% of EU-27 average)</a:t>
              </a:r>
            </a:p>
            <a:p>
              <a:endParaRPr lang="en-GB" sz="15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cs typeface="Arial" panose="020B0604020202020204" pitchFamily="34" charset="0"/>
                </a:rPr>
                <a:t>Transition regions </a:t>
              </a:r>
            </a:p>
            <a:p>
              <a:r>
                <a:rPr lang="en-GB" sz="1500" b="0" dirty="0" smtClean="0">
                  <a:solidFill>
                    <a:schemeClr val="bg1">
                      <a:lumMod val="50000"/>
                    </a:schemeClr>
                  </a:solidFill>
                  <a:latin typeface="Arial" panose="020B0604020202020204" pitchFamily="34" charset="0"/>
                  <a:cs typeface="Arial" panose="020B0604020202020204" pitchFamily="34" charset="0"/>
                </a:rPr>
                <a:t>(GDP/head between 75% and 90% of</a:t>
              </a:r>
            </a:p>
            <a:p>
              <a:r>
                <a:rPr lang="en-GB" sz="1500" b="0" dirty="0" smtClean="0">
                  <a:solidFill>
                    <a:schemeClr val="bg1">
                      <a:lumMod val="50000"/>
                    </a:schemeClr>
                  </a:solidFill>
                  <a:latin typeface="Arial" panose="020B0604020202020204" pitchFamily="34" charset="0"/>
                  <a:cs typeface="Arial" panose="020B0604020202020204" pitchFamily="34" charset="0"/>
                </a:rPr>
                <a:t>EU-27  average)</a:t>
              </a:r>
            </a:p>
            <a:p>
              <a:endParaRPr lang="en-GB" sz="1500" b="0" dirty="0">
                <a:solidFill>
                  <a:schemeClr val="bg1">
                    <a:lumMod val="50000"/>
                  </a:schemeClr>
                </a:solidFill>
                <a:latin typeface="Arial" panose="020B0604020202020204" pitchFamily="34" charset="0"/>
                <a:cs typeface="Arial" panose="020B0604020202020204" pitchFamily="34" charset="0"/>
              </a:endParaRPr>
            </a:p>
            <a:p>
              <a:r>
                <a:rPr lang="en-GB" sz="1500" b="0" dirty="0" smtClean="0">
                  <a:solidFill>
                    <a:schemeClr val="bg1">
                      <a:lumMod val="50000"/>
                    </a:schemeClr>
                  </a:solidFill>
                  <a:latin typeface="Arial" panose="020B0604020202020204" pitchFamily="34" charset="0"/>
                  <a:cs typeface="Arial" panose="020B0604020202020204" pitchFamily="34" charset="0"/>
                </a:rPr>
                <a:t>More developed regions</a:t>
              </a:r>
            </a:p>
            <a:p>
              <a:r>
                <a:rPr lang="en-GB" sz="1500" b="0" dirty="0" smtClean="0">
                  <a:solidFill>
                    <a:schemeClr val="bg1">
                      <a:lumMod val="50000"/>
                    </a:schemeClr>
                  </a:solidFill>
                  <a:latin typeface="Arial" panose="020B0604020202020204" pitchFamily="34" charset="0"/>
                  <a:cs typeface="Arial" panose="020B0604020202020204" pitchFamily="34" charset="0"/>
                </a:rPr>
                <a:t>(GDP/head &gt;= 90% of EU-27 average)</a:t>
              </a:r>
            </a:p>
          </p:txBody>
        </p:sp>
        <p:sp>
          <p:nvSpPr>
            <p:cNvPr id="5" name="Oval 4"/>
            <p:cNvSpPr/>
            <p:nvPr/>
          </p:nvSpPr>
          <p:spPr>
            <a:xfrm>
              <a:off x="5466714" y="2569096"/>
              <a:ext cx="153322" cy="153322"/>
            </a:xfrm>
            <a:prstGeom prst="ellipse">
              <a:avLst/>
            </a:prstGeom>
            <a:solidFill>
              <a:srgbClr val="EA65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9" name="Oval 8"/>
            <p:cNvSpPr/>
            <p:nvPr/>
          </p:nvSpPr>
          <p:spPr>
            <a:xfrm>
              <a:off x="5449557" y="3193214"/>
              <a:ext cx="153322" cy="153322"/>
            </a:xfrm>
            <a:prstGeom prst="ellipse">
              <a:avLst/>
            </a:prstGeom>
            <a:solidFill>
              <a:srgbClr val="F7AF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0" name="Oval 9"/>
            <p:cNvSpPr/>
            <p:nvPr/>
          </p:nvSpPr>
          <p:spPr>
            <a:xfrm>
              <a:off x="5456375" y="4149080"/>
              <a:ext cx="153322" cy="153322"/>
            </a:xfrm>
            <a:prstGeom prst="ellipse">
              <a:avLst/>
            </a:prstGeom>
            <a:solidFill>
              <a:srgbClr val="FCD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grpSp>
    </p:spTree>
    <p:extLst>
      <p:ext uri="{BB962C8B-B14F-4D97-AF65-F5344CB8AC3E}">
        <p14:creationId xmlns:p14="http://schemas.microsoft.com/office/powerpoint/2010/main" val="2570726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7626</Words>
  <Application>Microsoft Office PowerPoint</Application>
  <PresentationFormat>On-screen Show (4:3)</PresentationFormat>
  <Paragraphs>1074</Paragraphs>
  <Slides>55</Slides>
  <Notes>35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RIED Christian (COMM)</cp:lastModifiedBy>
  <cp:revision>399</cp:revision>
  <cp:lastPrinted>2016-07-05T05:55:03Z</cp:lastPrinted>
  <dcterms:created xsi:type="dcterms:W3CDTF">2011-10-28T10:25:18Z</dcterms:created>
  <dcterms:modified xsi:type="dcterms:W3CDTF">2016-10-18T08:47:26Z</dcterms:modified>
</cp:coreProperties>
</file>